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85" r:id="rId2"/>
    <p:sldId id="284" r:id="rId3"/>
    <p:sldId id="318" r:id="rId4"/>
    <p:sldId id="312" r:id="rId5"/>
    <p:sldId id="305" r:id="rId6"/>
    <p:sldId id="315" r:id="rId7"/>
    <p:sldId id="316" r:id="rId8"/>
    <p:sldId id="311" r:id="rId9"/>
    <p:sldId id="313" r:id="rId10"/>
    <p:sldId id="323" r:id="rId11"/>
    <p:sldId id="317" r:id="rId12"/>
    <p:sldId id="322" r:id="rId13"/>
    <p:sldId id="320" r:id="rId14"/>
    <p:sldId id="321" r:id="rId15"/>
  </p:sldIdLst>
  <p:sldSz cx="9144000" cy="5143500" type="screen16x9"/>
  <p:notesSz cx="7099300" cy="10234613"/>
  <p:embeddedFontLst>
    <p:embeddedFont>
      <p:font typeface="Montserrat" pitchFamily="2" charset="0"/>
      <p:regular r:id="rId17"/>
      <p:bold r:id="rId18"/>
      <p:italic r:id="rId19"/>
      <p:boldItalic r:id="rId20"/>
    </p:embeddedFont>
    <p:embeddedFont>
      <p:font typeface="Montserrat Medium" pitchFamily="2" charset="0"/>
      <p:regular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898">
          <p15:clr>
            <a:srgbClr val="A4A3A4"/>
          </p15:clr>
        </p15:guide>
        <p15:guide id="2" pos="372">
          <p15:clr>
            <a:srgbClr val="A4A3A4"/>
          </p15:clr>
        </p15:guide>
        <p15:guide id="3" orient="horz" pos="29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39200"/>
    <a:srgbClr val="E66914"/>
    <a:srgbClr val="FFF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4AE94C-6377-4127-B8F1-12828FD2912A}" v="1" dt="2024-03-27T12:40:04.5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354" y="138"/>
      </p:cViewPr>
      <p:guideLst>
        <p:guide orient="horz" pos="3898"/>
        <p:guide pos="372"/>
        <p:guide orient="horz" pos="29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font" Target="fonts/font2.fntdata" Id="rId18" /><Relationship Type="http://schemas.openxmlformats.org/officeDocument/2006/relationships/tableStyles" Target="tableStyles.xml" Id="rId26" /><Relationship Type="http://schemas.openxmlformats.org/officeDocument/2006/relationships/slide" Target="slides/slide2.xml" Id="rId3" /><Relationship Type="http://schemas.openxmlformats.org/officeDocument/2006/relationships/font" Target="fonts/font5.fntdata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font" Target="fonts/font1.fntdata" Id="rId17" /><Relationship Type="http://schemas.openxmlformats.org/officeDocument/2006/relationships/theme" Target="theme/theme1.xml" Id="rId25" /><Relationship Type="http://schemas.openxmlformats.org/officeDocument/2006/relationships/slide" Target="slides/slide1.xml" Id="rId2" /><Relationship Type="http://schemas.openxmlformats.org/officeDocument/2006/relationships/notesMaster" Target="notesMasters/notesMaster1.xml" Id="rId16" /><Relationship Type="http://schemas.openxmlformats.org/officeDocument/2006/relationships/font" Target="fonts/font4.fntdata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viewProps" Target="viewProps.xml" Id="rId24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presProps" Target="presProps.xml" Id="rId23" /><Relationship Type="http://schemas.microsoft.com/office/2015/10/relationships/revisionInfo" Target="revisionInfo.xml" Id="rId28" /><Relationship Type="http://schemas.openxmlformats.org/officeDocument/2006/relationships/slide" Target="slides/slide9.xml" Id="rId10" /><Relationship Type="http://schemas.openxmlformats.org/officeDocument/2006/relationships/font" Target="fonts/font3.fntdata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font" Target="fonts/font6.fntdata" Id="rId22" 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Industry 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Transportation, Storage, Logistics</c:v>
                </c:pt>
                <c:pt idx="1">
                  <c:v>Retail</c:v>
                </c:pt>
                <c:pt idx="2">
                  <c:v>Communications</c:v>
                </c:pt>
                <c:pt idx="3">
                  <c:v>IT</c:v>
                </c:pt>
                <c:pt idx="4">
                  <c:v>Industry/Manufacturing</c:v>
                </c:pt>
                <c:pt idx="5">
                  <c:v>Healthcare</c:v>
                </c:pt>
                <c:pt idx="6">
                  <c:v>Economic, Technical, or Scientific Services</c:v>
                </c:pt>
                <c:pt idx="7">
                  <c:v>Banking and Finance</c:v>
                </c:pt>
                <c:pt idx="8">
                  <c:v>Energy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3.8</c:v>
                </c:pt>
                <c:pt idx="1">
                  <c:v>3.2</c:v>
                </c:pt>
                <c:pt idx="2">
                  <c:v>2.9</c:v>
                </c:pt>
                <c:pt idx="3">
                  <c:v>2.7</c:v>
                </c:pt>
                <c:pt idx="4">
                  <c:v>2.4</c:v>
                </c:pt>
                <c:pt idx="5">
                  <c:v>2.2999999999999998</c:v>
                </c:pt>
                <c:pt idx="6">
                  <c:v>2</c:v>
                </c:pt>
                <c:pt idx="7">
                  <c:v>1.5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A4-4082-AE19-A9A51170B8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96902191"/>
        <c:axId val="57244912"/>
      </c:barChart>
      <c:catAx>
        <c:axId val="59690219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solidFill>
                      <a:schemeClr val="tx1"/>
                    </a:solidFill>
                  </a:rPr>
                  <a:t>Company Industry</a:t>
                </a:r>
              </a:p>
            </c:rich>
          </c:tx>
          <c:layout>
            <c:manualLayout>
              <c:xMode val="edge"/>
              <c:yMode val="edge"/>
              <c:x val="0"/>
              <c:y val="0.319348671259842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44912"/>
        <c:crosses val="autoZero"/>
        <c:auto val="1"/>
        <c:lblAlgn val="ctr"/>
        <c:lblOffset val="100"/>
        <c:noMultiLvlLbl val="0"/>
      </c:catAx>
      <c:valAx>
        <c:axId val="57244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solidFill>
                      <a:schemeClr val="tx1"/>
                    </a:solidFill>
                  </a:rPr>
                  <a:t>Average</a:t>
                </a:r>
                <a:r>
                  <a:rPr lang="de-DE" baseline="0">
                    <a:solidFill>
                      <a:schemeClr val="tx1"/>
                    </a:solidFill>
                  </a:rPr>
                  <a:t> Score</a:t>
                </a:r>
                <a:endParaRPr lang="de-DE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650048720472441"/>
              <c:y val="0.939890501968503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6902191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5B4ED-3A0D-4938-931C-54A6800E218D}" type="doc">
      <dgm:prSet loTypeId="urn:microsoft.com/office/officeart/2005/8/layout/venn2" loCatId="relationship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331225C3-9D0D-4167-8E1C-F5BA6308C0D8}">
      <dgm:prSet phldrT="[Text]" custT="1"/>
      <dgm:spPr/>
      <dgm:t>
        <a:bodyPr/>
        <a:lstStyle/>
        <a:p>
          <a:r>
            <a:rPr lang="de-DE" sz="1600"/>
            <a:t>AI</a:t>
          </a:r>
        </a:p>
      </dgm:t>
    </dgm:pt>
    <dgm:pt modelId="{1A6E4470-CBA0-4A25-A363-D54E7D75FB75}" type="parTrans" cxnId="{BF32F686-FDB3-4F1A-9CF4-136C2B2AF1A7}">
      <dgm:prSet/>
      <dgm:spPr/>
      <dgm:t>
        <a:bodyPr/>
        <a:lstStyle/>
        <a:p>
          <a:endParaRPr lang="de-DE"/>
        </a:p>
      </dgm:t>
    </dgm:pt>
    <dgm:pt modelId="{C0F5B76C-0407-4D24-A00C-C286AD24C162}" type="sibTrans" cxnId="{BF32F686-FDB3-4F1A-9CF4-136C2B2AF1A7}">
      <dgm:prSet/>
      <dgm:spPr/>
      <dgm:t>
        <a:bodyPr/>
        <a:lstStyle/>
        <a:p>
          <a:endParaRPr lang="de-DE"/>
        </a:p>
      </dgm:t>
    </dgm:pt>
    <dgm:pt modelId="{5F4947E2-7904-4B28-ABB3-3AB3AD7E61DB}">
      <dgm:prSet phldrT="[Text]" custT="1"/>
      <dgm:spPr/>
      <dgm:t>
        <a:bodyPr/>
        <a:lstStyle/>
        <a:p>
          <a:r>
            <a:rPr lang="de-DE" sz="1050" err="1"/>
            <a:t>Machine</a:t>
          </a:r>
          <a:r>
            <a:rPr lang="de-DE" sz="1050"/>
            <a:t> Learning</a:t>
          </a:r>
        </a:p>
      </dgm:t>
    </dgm:pt>
    <dgm:pt modelId="{F6822196-3650-4563-9643-72A0772A0EBD}" type="parTrans" cxnId="{BB7758A6-5E83-4829-B27C-E2E1C676B7C9}">
      <dgm:prSet/>
      <dgm:spPr/>
      <dgm:t>
        <a:bodyPr/>
        <a:lstStyle/>
        <a:p>
          <a:endParaRPr lang="de-DE"/>
        </a:p>
      </dgm:t>
    </dgm:pt>
    <dgm:pt modelId="{39884480-6AC1-46EE-9665-6EC99DB02CB6}" type="sibTrans" cxnId="{BB7758A6-5E83-4829-B27C-E2E1C676B7C9}">
      <dgm:prSet/>
      <dgm:spPr/>
      <dgm:t>
        <a:bodyPr/>
        <a:lstStyle/>
        <a:p>
          <a:endParaRPr lang="de-DE"/>
        </a:p>
      </dgm:t>
    </dgm:pt>
    <dgm:pt modelId="{F71CC2A7-070B-421D-9E08-B98CB25044EC}">
      <dgm:prSet phldrT="[Text]" custT="1"/>
      <dgm:spPr/>
      <dgm:t>
        <a:bodyPr/>
        <a:lstStyle/>
        <a:p>
          <a:r>
            <a:rPr lang="de-DE" sz="1100"/>
            <a:t>Deep Learning</a:t>
          </a:r>
        </a:p>
      </dgm:t>
    </dgm:pt>
    <dgm:pt modelId="{F471CE48-BDD0-4B4E-97EE-875B736A917D}" type="parTrans" cxnId="{FD447CF9-9B3E-46AD-8E4C-14190B93EEC1}">
      <dgm:prSet/>
      <dgm:spPr/>
      <dgm:t>
        <a:bodyPr/>
        <a:lstStyle/>
        <a:p>
          <a:endParaRPr lang="de-DE"/>
        </a:p>
      </dgm:t>
    </dgm:pt>
    <dgm:pt modelId="{752D62CB-AA02-4DE8-AD6A-4C3E78EDB4FD}" type="sibTrans" cxnId="{FD447CF9-9B3E-46AD-8E4C-14190B93EEC1}">
      <dgm:prSet/>
      <dgm:spPr/>
      <dgm:t>
        <a:bodyPr/>
        <a:lstStyle/>
        <a:p>
          <a:endParaRPr lang="de-DE"/>
        </a:p>
      </dgm:t>
    </dgm:pt>
    <dgm:pt modelId="{728B2A79-C168-4AA4-95D9-E31977BBDC72}" type="pres">
      <dgm:prSet presAssocID="{A835B4ED-3A0D-4938-931C-54A6800E218D}" presName="Name0" presStyleCnt="0">
        <dgm:presLayoutVars>
          <dgm:chMax val="7"/>
          <dgm:resizeHandles val="exact"/>
        </dgm:presLayoutVars>
      </dgm:prSet>
      <dgm:spPr/>
    </dgm:pt>
    <dgm:pt modelId="{20D9AF21-1CC1-4777-8269-CFED51F13E76}" type="pres">
      <dgm:prSet presAssocID="{A835B4ED-3A0D-4938-931C-54A6800E218D}" presName="comp1" presStyleCnt="0"/>
      <dgm:spPr/>
    </dgm:pt>
    <dgm:pt modelId="{A13D7697-15D1-4DEF-A49B-9396915F4C10}" type="pres">
      <dgm:prSet presAssocID="{A835B4ED-3A0D-4938-931C-54A6800E218D}" presName="circle1" presStyleLbl="node1" presStyleIdx="0" presStyleCnt="3"/>
      <dgm:spPr/>
    </dgm:pt>
    <dgm:pt modelId="{D0246C36-348F-4510-831E-5A3CD8CD4A1A}" type="pres">
      <dgm:prSet presAssocID="{A835B4ED-3A0D-4938-931C-54A6800E218D}" presName="c1text" presStyleLbl="node1" presStyleIdx="0" presStyleCnt="3">
        <dgm:presLayoutVars>
          <dgm:bulletEnabled val="1"/>
        </dgm:presLayoutVars>
      </dgm:prSet>
      <dgm:spPr/>
    </dgm:pt>
    <dgm:pt modelId="{95EC635B-05DD-4D7D-B587-3DC56DB3A5ED}" type="pres">
      <dgm:prSet presAssocID="{A835B4ED-3A0D-4938-931C-54A6800E218D}" presName="comp2" presStyleCnt="0"/>
      <dgm:spPr/>
    </dgm:pt>
    <dgm:pt modelId="{A06BD67B-ED2D-4DA2-8ED7-384677D02A44}" type="pres">
      <dgm:prSet presAssocID="{A835B4ED-3A0D-4938-931C-54A6800E218D}" presName="circle2" presStyleLbl="node1" presStyleIdx="1" presStyleCnt="3"/>
      <dgm:spPr/>
    </dgm:pt>
    <dgm:pt modelId="{00457417-F311-4330-BB76-00116AFB6DB5}" type="pres">
      <dgm:prSet presAssocID="{A835B4ED-3A0D-4938-931C-54A6800E218D}" presName="c2text" presStyleLbl="node1" presStyleIdx="1" presStyleCnt="3">
        <dgm:presLayoutVars>
          <dgm:bulletEnabled val="1"/>
        </dgm:presLayoutVars>
      </dgm:prSet>
      <dgm:spPr/>
    </dgm:pt>
    <dgm:pt modelId="{2A3AD1F3-AE38-4164-8E95-38CE9A0B6AA1}" type="pres">
      <dgm:prSet presAssocID="{A835B4ED-3A0D-4938-931C-54A6800E218D}" presName="comp3" presStyleCnt="0"/>
      <dgm:spPr/>
    </dgm:pt>
    <dgm:pt modelId="{9894F305-17B7-490E-8388-172BCD9D6575}" type="pres">
      <dgm:prSet presAssocID="{A835B4ED-3A0D-4938-931C-54A6800E218D}" presName="circle3" presStyleLbl="node1" presStyleIdx="2" presStyleCnt="3"/>
      <dgm:spPr/>
    </dgm:pt>
    <dgm:pt modelId="{06A56F6D-069B-4068-85AF-E14B84DC060A}" type="pres">
      <dgm:prSet presAssocID="{A835B4ED-3A0D-4938-931C-54A6800E218D}" presName="c3text" presStyleLbl="node1" presStyleIdx="2" presStyleCnt="3">
        <dgm:presLayoutVars>
          <dgm:bulletEnabled val="1"/>
        </dgm:presLayoutVars>
      </dgm:prSet>
      <dgm:spPr/>
    </dgm:pt>
  </dgm:ptLst>
  <dgm:cxnLst>
    <dgm:cxn modelId="{7DA8E304-728A-4208-ACE6-446D44810BA4}" type="presOf" srcId="{5F4947E2-7904-4B28-ABB3-3AB3AD7E61DB}" destId="{00457417-F311-4330-BB76-00116AFB6DB5}" srcOrd="1" destOrd="0" presId="urn:microsoft.com/office/officeart/2005/8/layout/venn2"/>
    <dgm:cxn modelId="{7026411F-FAE2-4C42-810F-3234DFC9EEEA}" type="presOf" srcId="{331225C3-9D0D-4167-8E1C-F5BA6308C0D8}" destId="{D0246C36-348F-4510-831E-5A3CD8CD4A1A}" srcOrd="1" destOrd="0" presId="urn:microsoft.com/office/officeart/2005/8/layout/venn2"/>
    <dgm:cxn modelId="{C5503F7A-DC34-4CE7-8D39-23CE63414E7C}" type="presOf" srcId="{331225C3-9D0D-4167-8E1C-F5BA6308C0D8}" destId="{A13D7697-15D1-4DEF-A49B-9396915F4C10}" srcOrd="0" destOrd="0" presId="urn:microsoft.com/office/officeart/2005/8/layout/venn2"/>
    <dgm:cxn modelId="{BF32F686-FDB3-4F1A-9CF4-136C2B2AF1A7}" srcId="{A835B4ED-3A0D-4938-931C-54A6800E218D}" destId="{331225C3-9D0D-4167-8E1C-F5BA6308C0D8}" srcOrd="0" destOrd="0" parTransId="{1A6E4470-CBA0-4A25-A363-D54E7D75FB75}" sibTransId="{C0F5B76C-0407-4D24-A00C-C286AD24C162}"/>
    <dgm:cxn modelId="{7733248B-85CD-410C-9C02-DADE32E11B5E}" type="presOf" srcId="{F71CC2A7-070B-421D-9E08-B98CB25044EC}" destId="{06A56F6D-069B-4068-85AF-E14B84DC060A}" srcOrd="1" destOrd="0" presId="urn:microsoft.com/office/officeart/2005/8/layout/venn2"/>
    <dgm:cxn modelId="{BB7758A6-5E83-4829-B27C-E2E1C676B7C9}" srcId="{A835B4ED-3A0D-4938-931C-54A6800E218D}" destId="{5F4947E2-7904-4B28-ABB3-3AB3AD7E61DB}" srcOrd="1" destOrd="0" parTransId="{F6822196-3650-4563-9643-72A0772A0EBD}" sibTransId="{39884480-6AC1-46EE-9665-6EC99DB02CB6}"/>
    <dgm:cxn modelId="{A9EE30AC-E842-4925-8419-E6CC00BFE1B2}" type="presOf" srcId="{F71CC2A7-070B-421D-9E08-B98CB25044EC}" destId="{9894F305-17B7-490E-8388-172BCD9D6575}" srcOrd="0" destOrd="0" presId="urn:microsoft.com/office/officeart/2005/8/layout/venn2"/>
    <dgm:cxn modelId="{1E717BCA-0C94-4537-8514-1DE45C53EE32}" type="presOf" srcId="{A835B4ED-3A0D-4938-931C-54A6800E218D}" destId="{728B2A79-C168-4AA4-95D9-E31977BBDC72}" srcOrd="0" destOrd="0" presId="urn:microsoft.com/office/officeart/2005/8/layout/venn2"/>
    <dgm:cxn modelId="{179325EC-D780-4798-8273-FBF501D70D9B}" type="presOf" srcId="{5F4947E2-7904-4B28-ABB3-3AB3AD7E61DB}" destId="{A06BD67B-ED2D-4DA2-8ED7-384677D02A44}" srcOrd="0" destOrd="0" presId="urn:microsoft.com/office/officeart/2005/8/layout/venn2"/>
    <dgm:cxn modelId="{FD447CF9-9B3E-46AD-8E4C-14190B93EEC1}" srcId="{A835B4ED-3A0D-4938-931C-54A6800E218D}" destId="{F71CC2A7-070B-421D-9E08-B98CB25044EC}" srcOrd="2" destOrd="0" parTransId="{F471CE48-BDD0-4B4E-97EE-875B736A917D}" sibTransId="{752D62CB-AA02-4DE8-AD6A-4C3E78EDB4FD}"/>
    <dgm:cxn modelId="{BC0F91E7-249A-4463-99FF-0ABDF23B7386}" type="presParOf" srcId="{728B2A79-C168-4AA4-95D9-E31977BBDC72}" destId="{20D9AF21-1CC1-4777-8269-CFED51F13E76}" srcOrd="0" destOrd="0" presId="urn:microsoft.com/office/officeart/2005/8/layout/venn2"/>
    <dgm:cxn modelId="{FF9C6D9E-5671-418B-AB6A-C1F26E4BAD20}" type="presParOf" srcId="{20D9AF21-1CC1-4777-8269-CFED51F13E76}" destId="{A13D7697-15D1-4DEF-A49B-9396915F4C10}" srcOrd="0" destOrd="0" presId="urn:microsoft.com/office/officeart/2005/8/layout/venn2"/>
    <dgm:cxn modelId="{B4679F5A-EA35-41B5-B935-D1EEA14C4E59}" type="presParOf" srcId="{20D9AF21-1CC1-4777-8269-CFED51F13E76}" destId="{D0246C36-348F-4510-831E-5A3CD8CD4A1A}" srcOrd="1" destOrd="0" presId="urn:microsoft.com/office/officeart/2005/8/layout/venn2"/>
    <dgm:cxn modelId="{391E5ADB-5EEF-4BDC-A34B-91D87989E1DF}" type="presParOf" srcId="{728B2A79-C168-4AA4-95D9-E31977BBDC72}" destId="{95EC635B-05DD-4D7D-B587-3DC56DB3A5ED}" srcOrd="1" destOrd="0" presId="urn:microsoft.com/office/officeart/2005/8/layout/venn2"/>
    <dgm:cxn modelId="{5F19F3E9-468C-47DE-8D9B-20C7A7915BC9}" type="presParOf" srcId="{95EC635B-05DD-4D7D-B587-3DC56DB3A5ED}" destId="{A06BD67B-ED2D-4DA2-8ED7-384677D02A44}" srcOrd="0" destOrd="0" presId="urn:microsoft.com/office/officeart/2005/8/layout/venn2"/>
    <dgm:cxn modelId="{8EAE01BB-D9DB-4FB2-8CFF-A1A7A54E4A4D}" type="presParOf" srcId="{95EC635B-05DD-4D7D-B587-3DC56DB3A5ED}" destId="{00457417-F311-4330-BB76-00116AFB6DB5}" srcOrd="1" destOrd="0" presId="urn:microsoft.com/office/officeart/2005/8/layout/venn2"/>
    <dgm:cxn modelId="{66CD8487-723F-4CBE-A648-F735E5D72DC4}" type="presParOf" srcId="{728B2A79-C168-4AA4-95D9-E31977BBDC72}" destId="{2A3AD1F3-AE38-4164-8E95-38CE9A0B6AA1}" srcOrd="2" destOrd="0" presId="urn:microsoft.com/office/officeart/2005/8/layout/venn2"/>
    <dgm:cxn modelId="{DCC9E598-EA37-48C5-B5CA-F0058224AB93}" type="presParOf" srcId="{2A3AD1F3-AE38-4164-8E95-38CE9A0B6AA1}" destId="{9894F305-17B7-490E-8388-172BCD9D6575}" srcOrd="0" destOrd="0" presId="urn:microsoft.com/office/officeart/2005/8/layout/venn2"/>
    <dgm:cxn modelId="{404F7C3B-E6CC-4268-B7DB-CE94FB94FEBC}" type="presParOf" srcId="{2A3AD1F3-AE38-4164-8E95-38CE9A0B6AA1}" destId="{06A56F6D-069B-4068-85AF-E14B84DC060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err="1"/>
            <a:t>Process</a:t>
          </a:r>
          <a:endParaRPr lang="de-DE" sz="155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err="1"/>
            <a:t>Product</a:t>
          </a:r>
          <a:endParaRPr lang="de-DE" sz="12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err="1"/>
            <a:t>Process</a:t>
          </a:r>
          <a:endParaRPr lang="de-DE" sz="155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err="1"/>
            <a:t>Product</a:t>
          </a:r>
          <a:endParaRPr lang="de-DE" sz="12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err="1"/>
            <a:t>Process</a:t>
          </a:r>
          <a:endParaRPr lang="de-DE" sz="155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err="1"/>
            <a:t>Product</a:t>
          </a:r>
          <a:endParaRPr lang="de-DE" sz="12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 custT="1"/>
      <dgm:spPr/>
      <dgm:t>
        <a:bodyPr/>
        <a:lstStyle/>
        <a:p>
          <a:r>
            <a:rPr lang="de-DE" sz="1400" err="1"/>
            <a:t>Med</a:t>
          </a:r>
          <a:endParaRPr lang="de-DE" sz="140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 custT="1"/>
      <dgm:spPr/>
      <dgm:t>
        <a:bodyPr/>
        <a:lstStyle/>
        <a:p>
          <a:r>
            <a:rPr lang="de-DE" sz="140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 custScaleY="100950" custLinFactNeighborX="70713" custLinFactNeighborY="-1069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 custScaleX="146836" custScaleY="180206" custLinFactNeighborX="0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03088" custLinFactNeighborX="53926" custLinFactNeighborY="-87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 custScaleY="174301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 custScaleY="96200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95972" custScaleY="98437" custLinFactNeighborX="-8809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200" b="1" err="1"/>
            <a:t>Process</a:t>
          </a:r>
          <a:endParaRPr lang="de-DE" sz="120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err="1"/>
            <a:t>Product</a:t>
          </a:r>
          <a:endParaRPr lang="de-DE" sz="12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98384" custScaleY="98384" custLinFactNeighborX="-4324" custLinFactNeighborY="2431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109506" custScaleY="115889" custLinFactNeighborX="643" custLinFactNeighborY="771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D7697-15D1-4DEF-A49B-9396915F4C10}">
      <dsp:nvSpPr>
        <dsp:cNvPr id="0" name=""/>
        <dsp:cNvSpPr/>
      </dsp:nvSpPr>
      <dsp:spPr>
        <a:xfrm>
          <a:off x="464266" y="0"/>
          <a:ext cx="1857063" cy="185706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AI</a:t>
          </a:r>
        </a:p>
      </dsp:txBody>
      <dsp:txXfrm>
        <a:off x="1068275" y="92853"/>
        <a:ext cx="649043" cy="278559"/>
      </dsp:txXfrm>
    </dsp:sp>
    <dsp:sp modelId="{A06BD67B-ED2D-4DA2-8ED7-384677D02A44}">
      <dsp:nvSpPr>
        <dsp:cNvPr id="0" name=""/>
        <dsp:cNvSpPr/>
      </dsp:nvSpPr>
      <dsp:spPr>
        <a:xfrm>
          <a:off x="696398" y="464265"/>
          <a:ext cx="1392797" cy="139279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5632"/>
                <a:satOff val="2588"/>
                <a:lumOff val="114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5632"/>
                <a:satOff val="2588"/>
                <a:lumOff val="114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5632"/>
                <a:satOff val="2588"/>
                <a:lumOff val="114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err="1"/>
            <a:t>Machine</a:t>
          </a:r>
          <a:r>
            <a:rPr lang="de-DE" sz="1050" kern="1200"/>
            <a:t> Learning</a:t>
          </a:r>
        </a:p>
      </dsp:txBody>
      <dsp:txXfrm>
        <a:off x="1068275" y="551315"/>
        <a:ext cx="649043" cy="261149"/>
      </dsp:txXfrm>
    </dsp:sp>
    <dsp:sp modelId="{9894F305-17B7-490E-8388-172BCD9D6575}">
      <dsp:nvSpPr>
        <dsp:cNvPr id="0" name=""/>
        <dsp:cNvSpPr/>
      </dsp:nvSpPr>
      <dsp:spPr>
        <a:xfrm>
          <a:off x="928531" y="928531"/>
          <a:ext cx="928531" cy="92853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1263"/>
                <a:satOff val="5175"/>
                <a:lumOff val="228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1263"/>
                <a:satOff val="5175"/>
                <a:lumOff val="228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1263"/>
                <a:satOff val="5175"/>
                <a:lumOff val="228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/>
            <a:t>Deep Learning</a:t>
          </a:r>
        </a:p>
      </dsp:txBody>
      <dsp:txXfrm>
        <a:off x="1064512" y="1160664"/>
        <a:ext cx="656570" cy="4642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err="1"/>
            <a:t>Process</a:t>
          </a:r>
          <a:endParaRPr lang="de-DE" sz="1550" b="1" kern="120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Product</a:t>
          </a:r>
          <a:endParaRPr lang="de-DE" sz="1200" b="1" kern="120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err="1"/>
            <a:t>Process</a:t>
          </a:r>
          <a:endParaRPr lang="de-DE" sz="1550" b="1" kern="120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Product</a:t>
          </a:r>
          <a:endParaRPr lang="de-DE" sz="1200" b="1" kern="120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err="1"/>
            <a:t>Process</a:t>
          </a:r>
          <a:endParaRPr lang="de-DE" sz="1550" b="1" kern="120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Product</a:t>
          </a:r>
          <a:endParaRPr lang="de-DE" sz="1200" b="1" kern="120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85344" y="266650"/>
          <a:ext cx="597476" cy="24126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/>
            <a:t>Low</a:t>
          </a:r>
        </a:p>
      </dsp:txBody>
      <dsp:txXfrm>
        <a:off x="85344" y="266650"/>
        <a:ext cx="537161" cy="241260"/>
      </dsp:txXfrm>
    </dsp:sp>
    <dsp:sp modelId="{074AFB01-2AD5-422C-B22F-B73C2C23DB8A}">
      <dsp:nvSpPr>
        <dsp:cNvPr id="0" name=""/>
        <dsp:cNvSpPr/>
      </dsp:nvSpPr>
      <dsp:spPr>
        <a:xfrm>
          <a:off x="478826" y="174498"/>
          <a:ext cx="877310" cy="430675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4164" y="174498"/>
        <a:ext cx="446635" cy="430675"/>
      </dsp:txXfrm>
    </dsp:sp>
    <dsp:sp modelId="{5DA1035C-1D2A-4DA7-8DBC-91F25FB642ED}">
      <dsp:nvSpPr>
        <dsp:cNvPr id="0" name=""/>
        <dsp:cNvSpPr/>
      </dsp:nvSpPr>
      <dsp:spPr>
        <a:xfrm>
          <a:off x="1237488" y="266442"/>
          <a:ext cx="822497" cy="246370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60673" y="266442"/>
        <a:ext cx="576127" cy="2463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112" y="109322"/>
          <a:ext cx="804682" cy="561027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Low</a:t>
          </a:r>
        </a:p>
      </dsp:txBody>
      <dsp:txXfrm>
        <a:off x="112" y="109322"/>
        <a:ext cx="664425" cy="561027"/>
      </dsp:txXfrm>
    </dsp:sp>
    <dsp:sp modelId="{074AFB01-2AD5-422C-B22F-B73C2C23DB8A}">
      <dsp:nvSpPr>
        <dsp:cNvPr id="0" name=""/>
        <dsp:cNvSpPr/>
      </dsp:nvSpPr>
      <dsp:spPr>
        <a:xfrm>
          <a:off x="643858" y="235015"/>
          <a:ext cx="804682" cy="309641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err="1"/>
            <a:t>Med</a:t>
          </a:r>
          <a:endParaRPr lang="de-DE" sz="1500" kern="1200"/>
        </a:p>
      </dsp:txBody>
      <dsp:txXfrm>
        <a:off x="798679" y="235015"/>
        <a:ext cx="495041" cy="309641"/>
      </dsp:txXfrm>
    </dsp:sp>
    <dsp:sp modelId="{5DA1035C-1D2A-4DA7-8DBC-91F25FB642ED}">
      <dsp:nvSpPr>
        <dsp:cNvPr id="0" name=""/>
        <dsp:cNvSpPr/>
      </dsp:nvSpPr>
      <dsp:spPr>
        <a:xfrm>
          <a:off x="1273427" y="231415"/>
          <a:ext cx="772269" cy="316841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High</a:t>
          </a:r>
        </a:p>
      </dsp:txBody>
      <dsp:txXfrm>
        <a:off x="1431848" y="231415"/>
        <a:ext cx="455428" cy="3168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654104" y="156421"/>
          <a:ext cx="1572494" cy="157249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Process</a:t>
          </a:r>
          <a:endParaRPr lang="de-DE" sz="1200" b="1" kern="1200"/>
        </a:p>
      </dsp:txBody>
      <dsp:txXfrm>
        <a:off x="1509055" y="446584"/>
        <a:ext cx="533524" cy="524164"/>
      </dsp:txXfrm>
    </dsp:sp>
    <dsp:sp modelId="{ADFE7DA3-4BB7-471E-80C3-64C120270229}">
      <dsp:nvSpPr>
        <dsp:cNvPr id="0" name=""/>
        <dsp:cNvSpPr/>
      </dsp:nvSpPr>
      <dsp:spPr>
        <a:xfrm>
          <a:off x="562221" y="148569"/>
          <a:ext cx="1750260" cy="185228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Product</a:t>
          </a:r>
          <a:endParaRPr lang="de-DE" sz="1200" b="1" kern="1200"/>
        </a:p>
      </dsp:txBody>
      <dsp:txXfrm>
        <a:off x="1041459" y="1317270"/>
        <a:ext cx="791784" cy="573325"/>
      </dsp:txXfrm>
    </dsp:sp>
    <dsp:sp modelId="{B31F2CAC-4F75-4FD1-8CC3-8D311E1F1141}">
      <dsp:nvSpPr>
        <dsp:cNvPr id="0" name=""/>
        <dsp:cNvSpPr/>
      </dsp:nvSpPr>
      <dsp:spPr>
        <a:xfrm>
          <a:off x="627912" y="152221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99161" y="466177"/>
        <a:ext cx="542288" cy="5327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28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0694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7778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1674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1702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685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205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DB3E-610F-426A-9367-43EA08A2A985}" type="datetime1">
              <a:rPr lang="en-GB" smtClean="0"/>
              <a:t>27/03/2024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05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464B-3B60-4D3A-B820-610ED45D3C9D}" type="datetime1">
              <a:rPr lang="en-GB" smtClean="0"/>
              <a:t>27/03/2024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37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C303-557C-4F3E-ACA3-E714F5E8DBD3}" type="datetime1">
              <a:rPr lang="en-GB" smtClean="0"/>
              <a:t>27/03/2024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7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E040-81B9-4C06-A031-39C1920A9791}" type="datetime1">
              <a:rPr lang="en-GB" smtClean="0"/>
              <a:t>27/03/2024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92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45DE-C249-4527-8F5A-EAB537C67A15}" type="datetime1">
              <a:rPr lang="en-GB" smtClean="0"/>
              <a:t>27/03/2024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9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4043-D067-48F0-A046-555EE18003AC}" type="datetime1">
              <a:rPr lang="en-GB" smtClean="0"/>
              <a:t>27/03/2024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975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FACD9-BB32-444F-AD46-A92DE56D35B0}" type="datetime1">
              <a:rPr lang="en-GB" smtClean="0"/>
              <a:t>27/03/2024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7950" y="4585413"/>
            <a:ext cx="987119" cy="419309"/>
          </a:xfrm>
          <a:prstGeom prst="rect">
            <a:avLst/>
          </a:prstGeom>
        </p:spPr>
      </p:pic>
      <p:pic>
        <p:nvPicPr>
          <p:cNvPr id="12" name="Grafik 11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75B63E55-6768-10B1-BA0C-7660B86AD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1119" y="4545654"/>
            <a:ext cx="1217131" cy="4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8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18A2-F347-428F-AA47-87B63DA89634}" type="datetime1">
              <a:rPr lang="en-GB" smtClean="0"/>
              <a:t>27/03/2024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34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A29D-2610-49FF-8B57-7BF6C17DFC09}" type="datetime1">
              <a:rPr lang="en-GB" smtClean="0"/>
              <a:t>27/03/2024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07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5945-9950-4989-A32C-FFD752727F93}" type="datetime1">
              <a:rPr lang="en-GB" smtClean="0"/>
              <a:t>27/03/2024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20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3F1A-C3F2-4A33-8039-441280F7DFEC}" type="datetime1">
              <a:rPr lang="en-GB" smtClean="0"/>
              <a:t>27/03/2024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1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fld id="{27EF98D6-E565-4AF1-983A-304656461D6F}" type="datetime1">
              <a:rPr lang="en-GB" smtClean="0"/>
              <a:t>27/03/2024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fld id="{3BE3FB5D-7074-49F4-85B8-38B65FCB574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8782BE-21B1-567C-6CF3-B93B3B46718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777" y="4596384"/>
            <a:ext cx="961292" cy="408338"/>
          </a:xfrm>
          <a:prstGeom prst="rect">
            <a:avLst/>
          </a:prstGeom>
        </p:spPr>
      </p:pic>
      <p:pic>
        <p:nvPicPr>
          <p:cNvPr id="8" name="Grafik 7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B4AED4E0-0CC4-F289-5F54-74890A66F87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641119" y="4545654"/>
            <a:ext cx="1217131" cy="4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5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Montserrat Medium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Layout" Target="../diagrams/layout13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diagramData" Target="../diagrams/data13.xml"/><Relationship Id="rId17" Type="http://schemas.openxmlformats.org/officeDocument/2006/relationships/hyperlink" Target="https://www.pyxisai.com/" TargetMode="Externa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hyperlink" Target="https://viso.ai/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18.png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9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hyperlink" Target="https://www.orix.co.jp/grp/en/newsrelease/210930_ORIXG2.html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20.pn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hyperlink" Target="https://www.easyway.ai/home" TargetMode="External"/><Relationship Id="rId18" Type="http://schemas.microsoft.com/office/2007/relationships/diagramDrawing" Target="../diagrams/drawing10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image" Target="../media/image21.png"/><Relationship Id="rId17" Type="http://schemas.openxmlformats.org/officeDocument/2006/relationships/diagramColors" Target="../diagrams/colors10.xml"/><Relationship Id="rId2" Type="http://schemas.openxmlformats.org/officeDocument/2006/relationships/diagramData" Target="../diagrams/data8.xml"/><Relationship Id="rId16" Type="http://schemas.openxmlformats.org/officeDocument/2006/relationships/diagramQuickStyle" Target="../diagrams/quickStyle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Layout" Target="../diagrams/layout10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Data" Target="../diagrams/data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>
            <a:extLst>
              <a:ext uri="{FF2B5EF4-FFF2-40B4-BE49-F238E27FC236}">
                <a16:creationId xmlns:a16="http://schemas.microsoft.com/office/drawing/2014/main" id="{7976FE68-0DEB-C94F-9134-700C0CE7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46" r="5879"/>
          <a:stretch/>
        </p:blipFill>
        <p:spPr>
          <a:xfrm>
            <a:off x="5462491" y="0"/>
            <a:ext cx="3707771" cy="2221100"/>
          </a:xfrm>
          <a:prstGeom prst="rect">
            <a:avLst/>
          </a:prstGeom>
        </p:spPr>
      </p:pic>
      <p:pic>
        <p:nvPicPr>
          <p:cNvPr id="4" name="Inhaltsplatzhalt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284651"/>
            <a:ext cx="3220991" cy="136821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667912-2016-5D1D-116A-718DDBA14467}"/>
              </a:ext>
            </a:extLst>
          </p:cNvPr>
          <p:cNvSpPr txBox="1">
            <a:spLocks/>
          </p:cNvSpPr>
          <p:nvPr/>
        </p:nvSpPr>
        <p:spPr>
          <a:xfrm>
            <a:off x="563335" y="2535494"/>
            <a:ext cx="5223871" cy="202686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>
                <a:latin typeface="Montserrat Medium"/>
              </a:rPr>
              <a:t>Trend Brief Workshop: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>
                <a:latin typeface="Montserrat Medium"/>
              </a:rPr>
              <a:t>AI in </a:t>
            </a:r>
            <a:r>
              <a:rPr lang="de-AT" sz="2400" b="1" err="1">
                <a:latin typeface="Montserrat Medium"/>
              </a:rPr>
              <a:t>tourism</a:t>
            </a:r>
            <a:r>
              <a:rPr lang="de-AT" sz="2400" b="1">
                <a:latin typeface="Montserrat Medium"/>
              </a:rPr>
              <a:t> </a:t>
            </a:r>
            <a:r>
              <a:rPr lang="de-AT" sz="2400" b="1" err="1">
                <a:latin typeface="Montserrat Medium"/>
              </a:rPr>
              <a:t>mobility</a:t>
            </a:r>
            <a:r>
              <a:rPr lang="de-AT" sz="2400" b="1">
                <a:latin typeface="Montserrat Medium"/>
              </a:rPr>
              <a:t>: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>
                <a:latin typeface="Montserrat Medium"/>
              </a:rPr>
              <a:t>Trends and </a:t>
            </a:r>
            <a:r>
              <a:rPr lang="de-AT" sz="2400" b="1" err="1">
                <a:latin typeface="Montserrat Medium"/>
              </a:rPr>
              <a:t>Insights</a:t>
            </a:r>
            <a:endParaRPr lang="de-AT" sz="2400" b="1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>
                <a:latin typeface="Montserrat Medium"/>
              </a:rPr>
              <a:t>Eva Hollauf, MA</a:t>
            </a:r>
            <a:br>
              <a:rPr lang="de-AT" sz="2400"/>
            </a:br>
            <a:r>
              <a:rPr lang="de-AT" sz="1800">
                <a:latin typeface="Montserrat Medium"/>
              </a:rPr>
              <a:t>(Salzburg Research)</a:t>
            </a:r>
            <a:endParaRPr lang="en-US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1800"/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3FD9EABA-9C1D-6198-439F-5834C65741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5436229" y="1408494"/>
            <a:ext cx="3707771" cy="302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3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10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510227" y="272267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46605-53E3-D5B8-CC73-2FF376D27BFD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10D0D1-D0AE-510F-3B98-6355C8D7B30B}"/>
              </a:ext>
            </a:extLst>
          </p:cNvPr>
          <p:cNvGraphicFramePr/>
          <p:nvPr/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83E79B-FDBE-0EB6-1344-0217AC7B43DF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8A508AB-D6CA-C3CA-4EDC-80569594EAF7}"/>
              </a:ext>
            </a:extLst>
          </p:cNvPr>
          <p:cNvGraphicFramePr/>
          <p:nvPr/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latin typeface="Montserrat Medium" panose="00000600000000000000" pitchFamily="2" charset="0"/>
              </a:rPr>
              <a:t>cases</a:t>
            </a:r>
            <a:r>
              <a:rPr lang="de-AT" sz="2200" b="1">
                <a:latin typeface="Montserrat Medium" panose="00000600000000000000" pitchFamily="2" charset="0"/>
              </a:rPr>
              <a:t> in your industry</a:t>
            </a:r>
            <a:endParaRPr lang="en-US" sz="2200">
              <a:latin typeface="Montserrat Medium" panose="00000600000000000000" pitchFamily="2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62F881FE-24BD-610A-944B-F3B26B32E010}"/>
              </a:ext>
            </a:extLst>
          </p:cNvPr>
          <p:cNvGraphicFramePr/>
          <p:nvPr/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867F1E7-B9EA-6C3C-E4A2-408724BFE489}"/>
              </a:ext>
            </a:extLst>
          </p:cNvPr>
          <p:cNvSpPr txBox="1"/>
          <p:nvPr/>
        </p:nvSpPr>
        <p:spPr>
          <a:xfrm>
            <a:off x="4580314" y="2246386"/>
            <a:ext cx="4750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7"/>
              </a:rPr>
              <a:t>https://www.pyxisai.com/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857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9A104C-1786-D805-857D-7BC6FC9F2C4E}"/>
              </a:ext>
            </a:extLst>
          </p:cNvPr>
          <p:cNvSpPr/>
          <p:nvPr/>
        </p:nvSpPr>
        <p:spPr>
          <a:xfrm>
            <a:off x="6608064" y="4375444"/>
            <a:ext cx="2535936" cy="1089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 descr="A curved road with white lines&#10;&#10;Description automatically generated">
            <a:extLst>
              <a:ext uri="{FF2B5EF4-FFF2-40B4-BE49-F238E27FC236}">
                <a16:creationId xmlns:a16="http://schemas.microsoft.com/office/drawing/2014/main" id="{67C789F1-89D1-05E1-FF9C-8030AC14B2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00912" y="286207"/>
            <a:ext cx="7943088" cy="58112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C1935D-1763-0FD1-557B-4488432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5" y="200166"/>
            <a:ext cx="4699254" cy="994172"/>
          </a:xfrm>
        </p:spPr>
        <p:txBody>
          <a:bodyPr>
            <a:normAutofit fontScale="90000"/>
          </a:bodyPr>
          <a:lstStyle/>
          <a:p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select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best</a:t>
            </a:r>
            <a:r>
              <a:rPr lang="de-DE"/>
              <a:t> AI </a:t>
            </a:r>
            <a:r>
              <a:rPr lang="de-DE" err="1"/>
              <a:t>tools</a:t>
            </a:r>
            <a:r>
              <a:rPr lang="de-DE"/>
              <a:t>, </a:t>
            </a:r>
            <a:r>
              <a:rPr lang="de-DE" err="1"/>
              <a:t>businesses</a:t>
            </a:r>
            <a:r>
              <a:rPr lang="de-DE"/>
              <a:t> </a:t>
            </a:r>
            <a:r>
              <a:rPr lang="de-DE" err="1"/>
              <a:t>should</a:t>
            </a:r>
            <a:r>
              <a:rPr lang="de-DE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40B24-683E-B9DB-B9DF-09FB3CAB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11</a:t>
            </a:fld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8AC57F6-33D1-D59A-4819-3A55EAFBF3C6}"/>
              </a:ext>
            </a:extLst>
          </p:cNvPr>
          <p:cNvSpPr txBox="1"/>
          <p:nvPr/>
        </p:nvSpPr>
        <p:spPr>
          <a:xfrm>
            <a:off x="628650" y="4630960"/>
            <a:ext cx="2916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Define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specific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needs</a:t>
            </a:r>
            <a:endParaRPr lang="de-DE" sz="2000" b="1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22E7B6A-909D-5E3A-026F-D735BF988653}"/>
              </a:ext>
            </a:extLst>
          </p:cNvPr>
          <p:cNvSpPr txBox="1"/>
          <p:nvPr/>
        </p:nvSpPr>
        <p:spPr>
          <a:xfrm>
            <a:off x="105065" y="2689031"/>
            <a:ext cx="1763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Research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options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C56B7B2-8541-1B59-3CC2-35FC9B52FC54}"/>
              </a:ext>
            </a:extLst>
          </p:cNvPr>
          <p:cNvSpPr txBox="1"/>
          <p:nvPr/>
        </p:nvSpPr>
        <p:spPr>
          <a:xfrm>
            <a:off x="1335651" y="2220187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Evaluate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expertise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FD7B1BA-DB89-4211-A675-53FEEBFCD189}"/>
              </a:ext>
            </a:extLst>
          </p:cNvPr>
          <p:cNvSpPr txBox="1"/>
          <p:nvPr/>
        </p:nvSpPr>
        <p:spPr>
          <a:xfrm>
            <a:off x="4203592" y="3378937"/>
            <a:ext cx="2422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Test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during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a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trial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period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362AC4-9105-28F7-6F65-763F51A06D29}"/>
              </a:ext>
            </a:extLst>
          </p:cNvPr>
          <p:cNvSpPr txBox="1"/>
          <p:nvPr/>
        </p:nvSpPr>
        <p:spPr>
          <a:xfrm>
            <a:off x="6457950" y="4067667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Check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user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feedback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7374545-8F5C-CC47-AD03-CF53CFF4B4CA}"/>
              </a:ext>
            </a:extLst>
          </p:cNvPr>
          <p:cNvSpPr txBox="1"/>
          <p:nvPr/>
        </p:nvSpPr>
        <p:spPr>
          <a:xfrm>
            <a:off x="226131" y="3823376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Analyze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costs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7DC65E8-F9C6-C156-4685-92506FE61F62}"/>
              </a:ext>
            </a:extLst>
          </p:cNvPr>
          <p:cNvSpPr txBox="1"/>
          <p:nvPr/>
        </p:nvSpPr>
        <p:spPr>
          <a:xfrm>
            <a:off x="5138184" y="2670287"/>
            <a:ext cx="3239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Ensure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scalability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067854-467D-4778-93A7-F62C8BF32E38}"/>
              </a:ext>
            </a:extLst>
          </p:cNvPr>
          <p:cNvSpPr txBox="1"/>
          <p:nvPr/>
        </p:nvSpPr>
        <p:spPr>
          <a:xfrm>
            <a:off x="530271" y="1676557"/>
            <a:ext cx="3188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Assess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data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privacy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&amp;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6C2552A-8794-1473-A010-162EBCD6538E}"/>
              </a:ext>
            </a:extLst>
          </p:cNvPr>
          <p:cNvSpPr txBox="1"/>
          <p:nvPr/>
        </p:nvSpPr>
        <p:spPr>
          <a:xfrm>
            <a:off x="5270791" y="2007169"/>
            <a:ext cx="3542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Consider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maintenance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of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the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system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0B517B-FEEF-D534-F4A1-C6C773230A35}"/>
              </a:ext>
            </a:extLst>
          </p:cNvPr>
          <p:cNvSpPr txBox="1"/>
          <p:nvPr/>
        </p:nvSpPr>
        <p:spPr>
          <a:xfrm>
            <a:off x="4870631" y="1275028"/>
            <a:ext cx="2292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Calculate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potential ROI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FC0556C-5822-76EB-F528-E4F84D113485}"/>
              </a:ext>
            </a:extLst>
          </p:cNvPr>
          <p:cNvSpPr txBox="1"/>
          <p:nvPr/>
        </p:nvSpPr>
        <p:spPr>
          <a:xfrm>
            <a:off x="5344289" y="596469"/>
            <a:ext cx="3345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Verify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long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-term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viability</a:t>
            </a:r>
            <a:endParaRPr lang="de-DE" sz="2000" b="1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11" name="Picture 10" descr="A yellow light bulb with a exclamation mark on it&#10;&#10;Description automatically generated">
            <a:extLst>
              <a:ext uri="{FF2B5EF4-FFF2-40B4-BE49-F238E27FC236}">
                <a16:creationId xmlns:a16="http://schemas.microsoft.com/office/drawing/2014/main" id="{5AD4DB24-64C5-DED9-0472-D1684ADE0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911" y="320025"/>
            <a:ext cx="609997" cy="7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53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8452663-52DE-39E1-6366-BDFAD7352DF5}"/>
              </a:ext>
            </a:extLst>
          </p:cNvPr>
          <p:cNvSpPr/>
          <p:nvPr/>
        </p:nvSpPr>
        <p:spPr>
          <a:xfrm>
            <a:off x="6288066" y="4138508"/>
            <a:ext cx="2743200" cy="950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7C07F-5E17-B19F-8EC5-69DE16E9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954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err="1"/>
              <a:t>Tips</a:t>
            </a:r>
            <a:r>
              <a:rPr lang="de-DE" sz="2200" b="1"/>
              <a:t> </a:t>
            </a:r>
            <a:r>
              <a:rPr lang="de-DE" sz="2200" b="1" err="1"/>
              <a:t>for</a:t>
            </a:r>
            <a:r>
              <a:rPr lang="de-DE" sz="2200" b="1"/>
              <a:t> </a:t>
            </a:r>
            <a:r>
              <a:rPr lang="de-DE" sz="2200" b="1" err="1"/>
              <a:t>integrating</a:t>
            </a:r>
            <a:r>
              <a:rPr lang="de-DE" sz="2200" b="1"/>
              <a:t> AI at </a:t>
            </a:r>
            <a:r>
              <a:rPr lang="de-DE" sz="2200" b="1" err="1"/>
              <a:t>your</a:t>
            </a:r>
            <a:r>
              <a:rPr lang="de-DE" sz="2200" b="1"/>
              <a:t> </a:t>
            </a:r>
            <a:r>
              <a:rPr lang="de-DE" sz="2200" b="1" err="1"/>
              <a:t>workplace</a:t>
            </a:r>
            <a:endParaRPr lang="de-DE" sz="2200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1367-8C60-6390-FBBE-2CF2B3D5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12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EBFC9-08D8-C577-F028-B985BADFA772}"/>
              </a:ext>
            </a:extLst>
          </p:cNvPr>
          <p:cNvSpPr txBox="1"/>
          <p:nvPr/>
        </p:nvSpPr>
        <p:spPr>
          <a:xfrm>
            <a:off x="663880" y="1147757"/>
            <a:ext cx="4187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6"/>
                </a:solidFill>
                <a:latin typeface="Montserrat Medium" panose="00000600000000000000" pitchFamily="2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0DBE2D-E43D-FB64-CF99-9B4903C6EAF3}"/>
              </a:ext>
            </a:extLst>
          </p:cNvPr>
          <p:cNvSpPr txBox="1"/>
          <p:nvPr/>
        </p:nvSpPr>
        <p:spPr>
          <a:xfrm>
            <a:off x="585127" y="2083232"/>
            <a:ext cx="54534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4"/>
                </a:solidFill>
                <a:latin typeface="Montserrat Medium" panose="00000600000000000000" pitchFamily="2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EDC6C9-4514-CD6F-7CF8-F7D9685214BF}"/>
              </a:ext>
            </a:extLst>
          </p:cNvPr>
          <p:cNvSpPr txBox="1"/>
          <p:nvPr/>
        </p:nvSpPr>
        <p:spPr>
          <a:xfrm>
            <a:off x="588724" y="3069534"/>
            <a:ext cx="5469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tx2"/>
                </a:solidFill>
                <a:latin typeface="Montserrat Medium" panose="00000600000000000000" pitchFamily="2" charset="0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680E65-C773-D644-0F17-03B73CCD0F4A}"/>
              </a:ext>
            </a:extLst>
          </p:cNvPr>
          <p:cNvSpPr txBox="1"/>
          <p:nvPr/>
        </p:nvSpPr>
        <p:spPr>
          <a:xfrm>
            <a:off x="588757" y="4018258"/>
            <a:ext cx="5613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rgbClr val="7030A0"/>
                </a:solidFill>
                <a:latin typeface="Montserrat Medium" panose="00000600000000000000" pitchFamily="2" charset="0"/>
              </a:rPr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D4D8E-7FFA-A6BE-5A1F-52FC956BC4F2}"/>
              </a:ext>
            </a:extLst>
          </p:cNvPr>
          <p:cNvSpPr txBox="1"/>
          <p:nvPr/>
        </p:nvSpPr>
        <p:spPr>
          <a:xfrm>
            <a:off x="4503798" y="1146150"/>
            <a:ext cx="5469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5"/>
                </a:solidFill>
                <a:latin typeface="Montserrat Medium" panose="00000600000000000000" pitchFamily="2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18A305-40D4-587A-1CB5-DBE6BC279658}"/>
              </a:ext>
            </a:extLst>
          </p:cNvPr>
          <p:cNvSpPr txBox="1"/>
          <p:nvPr/>
        </p:nvSpPr>
        <p:spPr>
          <a:xfrm>
            <a:off x="4479752" y="2079467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2"/>
                </a:solidFill>
                <a:latin typeface="Montserrat Medium" panose="00000600000000000000" pitchFamily="2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21661C-32CA-5EEF-83A3-92E12E365BE5}"/>
              </a:ext>
            </a:extLst>
          </p:cNvPr>
          <p:cNvSpPr txBox="1"/>
          <p:nvPr/>
        </p:nvSpPr>
        <p:spPr>
          <a:xfrm>
            <a:off x="4482958" y="3080266"/>
            <a:ext cx="5725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rgbClr val="C00000"/>
                </a:solidFill>
                <a:latin typeface="Montserrat Medium" panose="00000600000000000000" pitchFamily="2" charset="0"/>
              </a:rPr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8440CF-CB9F-42B1-7174-34674115B7E6}"/>
              </a:ext>
            </a:extLst>
          </p:cNvPr>
          <p:cNvSpPr txBox="1"/>
          <p:nvPr/>
        </p:nvSpPr>
        <p:spPr>
          <a:xfrm>
            <a:off x="4509370" y="3999961"/>
            <a:ext cx="59022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2">
                    <a:lumMod val="50000"/>
                  </a:schemeClr>
                </a:solidFill>
                <a:latin typeface="Montserrat Medium" panose="00000600000000000000" pitchFamily="2" charset="0"/>
              </a:rPr>
              <a:t>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119E6-BB30-1816-0E63-F050951D5194}"/>
              </a:ext>
            </a:extLst>
          </p:cNvPr>
          <p:cNvSpPr/>
          <p:nvPr/>
        </p:nvSpPr>
        <p:spPr>
          <a:xfrm>
            <a:off x="1217350" y="1208780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UNDERSTAND YOUR GOALS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How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can</a:t>
            </a:r>
            <a:r>
              <a:rPr lang="de-DE">
                <a:latin typeface="Montserrat Medium" panose="00000600000000000000" pitchFamily="2" charset="0"/>
              </a:rPr>
              <a:t> AI deal </a:t>
            </a:r>
            <a:r>
              <a:rPr lang="de-DE" err="1">
                <a:latin typeface="Montserrat Medium" panose="00000600000000000000" pitchFamily="2" charset="0"/>
              </a:rPr>
              <a:t>with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your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pain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factors</a:t>
            </a:r>
            <a:r>
              <a:rPr lang="de-DE">
                <a:latin typeface="Montserrat Medium" panose="00000600000000000000" pitchFamily="2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CA888D-9E07-2523-A905-EDFD71E056AA}"/>
              </a:ext>
            </a:extLst>
          </p:cNvPr>
          <p:cNvSpPr/>
          <p:nvPr/>
        </p:nvSpPr>
        <p:spPr>
          <a:xfrm>
            <a:off x="5197318" y="1208780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ENSURE DATA QUALITY</a:t>
            </a:r>
          </a:p>
          <a:p>
            <a:pPr algn="ctr"/>
            <a:r>
              <a:rPr lang="de-DE">
                <a:latin typeface="Montserrat Medium" panose="00000600000000000000" pitchFamily="2" charset="0"/>
              </a:rPr>
              <a:t>The </a:t>
            </a:r>
            <a:r>
              <a:rPr lang="de-DE" err="1">
                <a:latin typeface="Montserrat Medium" panose="00000600000000000000" pitchFamily="2" charset="0"/>
              </a:rPr>
              <a:t>highest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data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quality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delivers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the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greatest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insight</a:t>
            </a:r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EE7FC-E944-C725-E607-D9EFF8344608}"/>
              </a:ext>
            </a:extLst>
          </p:cNvPr>
          <p:cNvSpPr/>
          <p:nvPr/>
        </p:nvSpPr>
        <p:spPr>
          <a:xfrm>
            <a:off x="1217350" y="2159441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DISCUSS WITH YOUR TEAM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Instruct</a:t>
            </a:r>
            <a:r>
              <a:rPr lang="de-DE">
                <a:latin typeface="Montserrat Medium" panose="00000600000000000000" pitchFamily="2" charset="0"/>
              </a:rPr>
              <a:t>/</a:t>
            </a:r>
            <a:r>
              <a:rPr lang="de-DE" err="1">
                <a:latin typeface="Montserrat Medium" panose="00000600000000000000" pitchFamily="2" charset="0"/>
              </a:rPr>
              <a:t>discuss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its</a:t>
            </a:r>
            <a:r>
              <a:rPr lang="de-DE">
                <a:latin typeface="Montserrat Medium" panose="00000600000000000000" pitchFamily="2" charset="0"/>
              </a:rPr>
              <a:t> potential </a:t>
            </a:r>
            <a:r>
              <a:rPr lang="de-DE" err="1">
                <a:latin typeface="Montserrat Medium" panose="00000600000000000000" pitchFamily="2" charset="0"/>
              </a:rPr>
              <a:t>benefits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with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your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team</a:t>
            </a:r>
            <a:r>
              <a:rPr lang="de-DE">
                <a:latin typeface="Montserrat Medium" panose="00000600000000000000" pitchFamily="2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52AD5E-F778-23FF-B32A-EEF0A5D9B788}"/>
              </a:ext>
            </a:extLst>
          </p:cNvPr>
          <p:cNvSpPr/>
          <p:nvPr/>
        </p:nvSpPr>
        <p:spPr>
          <a:xfrm>
            <a:off x="5197317" y="2159441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ASSIST HUMAN SKILLS</a:t>
            </a:r>
          </a:p>
          <a:p>
            <a:pPr algn="ctr"/>
            <a:r>
              <a:rPr lang="de-DE">
                <a:latin typeface="Montserrat Medium" panose="00000600000000000000" pitchFamily="2" charset="0"/>
              </a:rPr>
              <a:t>See </a:t>
            </a:r>
            <a:r>
              <a:rPr lang="de-DE" err="1">
                <a:latin typeface="Montserrat Medium" panose="00000600000000000000" pitchFamily="2" charset="0"/>
              </a:rPr>
              <a:t>how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can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complement</a:t>
            </a:r>
            <a:r>
              <a:rPr lang="de-DE">
                <a:latin typeface="Montserrat Medium" panose="00000600000000000000" pitchFamily="2" charset="0"/>
              </a:rPr>
              <a:t>, not </a:t>
            </a:r>
            <a:r>
              <a:rPr lang="de-DE" err="1">
                <a:latin typeface="Montserrat Medium" panose="00000600000000000000" pitchFamily="2" charset="0"/>
              </a:rPr>
              <a:t>replace</a:t>
            </a:r>
            <a:r>
              <a:rPr lang="de-DE">
                <a:latin typeface="Montserrat Medium" panose="00000600000000000000" pitchFamily="2" charset="0"/>
              </a:rPr>
              <a:t>, </a:t>
            </a:r>
            <a:r>
              <a:rPr lang="de-DE" err="1">
                <a:latin typeface="Montserrat Medium" panose="00000600000000000000" pitchFamily="2" charset="0"/>
              </a:rPr>
              <a:t>worker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tasks</a:t>
            </a:r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E03A07-ECBB-D4A6-C36B-B047B20F307E}"/>
              </a:ext>
            </a:extLst>
          </p:cNvPr>
          <p:cNvSpPr/>
          <p:nvPr/>
        </p:nvSpPr>
        <p:spPr>
          <a:xfrm>
            <a:off x="1231179" y="3142896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START SMALL WITH PILOTS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Initially</a:t>
            </a:r>
            <a:r>
              <a:rPr lang="de-DE">
                <a:latin typeface="Montserrat Medium" panose="00000600000000000000" pitchFamily="2" charset="0"/>
              </a:rPr>
              <a:t>, </a:t>
            </a:r>
            <a:r>
              <a:rPr lang="de-DE" err="1">
                <a:latin typeface="Montserrat Medium" panose="00000600000000000000" pitchFamily="2" charset="0"/>
              </a:rPr>
              <a:t>explore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solutions</a:t>
            </a:r>
            <a:r>
              <a:rPr lang="de-DE">
                <a:latin typeface="Montserrat Medium" panose="00000600000000000000" pitchFamily="2" charset="0"/>
              </a:rPr>
              <a:t> in a </a:t>
            </a:r>
            <a:r>
              <a:rPr lang="de-DE" err="1">
                <a:latin typeface="Montserrat Medium" panose="00000600000000000000" pitchFamily="2" charset="0"/>
              </a:rPr>
              <a:t>managed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environment</a:t>
            </a:r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95A1D5-9B73-CBED-EFAA-092EEBF4892F}"/>
              </a:ext>
            </a:extLst>
          </p:cNvPr>
          <p:cNvSpPr/>
          <p:nvPr/>
        </p:nvSpPr>
        <p:spPr>
          <a:xfrm>
            <a:off x="5197317" y="3142896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ITERATE AND LEARN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Continuously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improve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its</a:t>
            </a:r>
            <a:r>
              <a:rPr lang="de-DE">
                <a:latin typeface="Montserrat Medium" panose="00000600000000000000" pitchFamily="2" charset="0"/>
              </a:rPr>
              <a:t> implementation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019B4D-D6D0-C051-89B0-00C378F1999D}"/>
              </a:ext>
            </a:extLst>
          </p:cNvPr>
          <p:cNvSpPr/>
          <p:nvPr/>
        </p:nvSpPr>
        <p:spPr>
          <a:xfrm>
            <a:off x="1231179" y="4093557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CHOOSE THE RIGHT AI 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Choose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tools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align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with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your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goals</a:t>
            </a:r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C0E86E-4987-E49B-FC02-A2E9E38E75AD}"/>
              </a:ext>
            </a:extLst>
          </p:cNvPr>
          <p:cNvSpPr/>
          <p:nvPr/>
        </p:nvSpPr>
        <p:spPr>
          <a:xfrm>
            <a:off x="5197317" y="4093557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CHANGE MANAGEMENT STRATEGIES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Based</a:t>
            </a:r>
            <a:r>
              <a:rPr lang="de-DE">
                <a:latin typeface="Montserrat Medium" panose="00000600000000000000" pitchFamily="2" charset="0"/>
              </a:rPr>
              <a:t> on </a:t>
            </a:r>
            <a:r>
              <a:rPr lang="de-DE" err="1">
                <a:latin typeface="Montserrat Medium" panose="00000600000000000000" pitchFamily="2" charset="0"/>
              </a:rPr>
              <a:t>new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capabilities</a:t>
            </a:r>
            <a:endParaRPr lang="de-DE">
              <a:latin typeface="Montserrat Medium" panose="00000600000000000000" pitchFamily="2" charset="0"/>
            </a:endParaRPr>
          </a:p>
        </p:txBody>
      </p:sp>
      <p:pic>
        <p:nvPicPr>
          <p:cNvPr id="22" name="Picture 2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6D228E6-7754-9E48-E83E-00EB13470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249" y="158442"/>
            <a:ext cx="774411" cy="82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50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1935D-1763-0FD1-557B-4488432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92" y="444006"/>
            <a:ext cx="7697815" cy="994172"/>
          </a:xfrm>
        </p:spPr>
        <p:txBody>
          <a:bodyPr>
            <a:normAutofit/>
          </a:bodyPr>
          <a:lstStyle/>
          <a:p>
            <a:r>
              <a:rPr lang="de-DE" err="1"/>
              <a:t>Where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go</a:t>
            </a:r>
            <a:r>
              <a:rPr lang="de-DE"/>
              <a:t> </a:t>
            </a:r>
            <a:r>
              <a:rPr lang="de-DE" err="1"/>
              <a:t>from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171FD5-7CB4-303A-840A-CE85B04EAB74}"/>
              </a:ext>
            </a:extLst>
          </p:cNvPr>
          <p:cNvSpPr txBox="1"/>
          <p:nvPr/>
        </p:nvSpPr>
        <p:spPr>
          <a:xfrm>
            <a:off x="430483" y="2315718"/>
            <a:ext cx="403488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err="1">
                <a:latin typeface="Montserrat Medium" panose="00000600000000000000" pitchFamily="2" charset="0"/>
              </a:rPr>
              <a:t>Realize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your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innovation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potentials</a:t>
            </a:r>
            <a:endParaRPr lang="de-DE" sz="160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err="1">
                <a:latin typeface="Montserrat Medium" panose="00000600000000000000" pitchFamily="2" charset="0"/>
              </a:rPr>
              <a:t>Grasp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empowering</a:t>
            </a:r>
            <a:r>
              <a:rPr lang="de-DE" sz="1600">
                <a:latin typeface="Montserrat Medium" panose="00000600000000000000" pitchFamily="2" charset="0"/>
              </a:rPr>
              <a:t> AI </a:t>
            </a:r>
            <a:r>
              <a:rPr lang="de-DE" sz="1600" err="1">
                <a:latin typeface="Montserrat Medium" panose="00000600000000000000" pitchFamily="2" charset="0"/>
              </a:rPr>
              <a:t>tools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for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your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business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processes</a:t>
            </a:r>
            <a:endParaRPr lang="de-DE" sz="160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err="1">
                <a:latin typeface="Montserrat Medium" panose="00000600000000000000" pitchFamily="2" charset="0"/>
              </a:rPr>
              <a:t>Make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the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most</a:t>
            </a:r>
            <a:r>
              <a:rPr lang="de-DE" sz="1600">
                <a:latin typeface="Montserrat Medium" panose="00000600000000000000" pitchFamily="2" charset="0"/>
              </a:rPr>
              <a:t> out </a:t>
            </a:r>
            <a:r>
              <a:rPr lang="de-DE" sz="1600" err="1">
                <a:latin typeface="Montserrat Medium" panose="00000600000000000000" pitchFamily="2" charset="0"/>
              </a:rPr>
              <a:t>of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your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company‘s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data</a:t>
            </a:r>
            <a:endParaRPr lang="de-DE" sz="160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err="1">
                <a:latin typeface="Montserrat Medium" panose="00000600000000000000" pitchFamily="2" charset="0"/>
              </a:rPr>
              <a:t>Better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recognize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your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customers</a:t>
            </a:r>
            <a:r>
              <a:rPr lang="de-DE" sz="1600">
                <a:latin typeface="Montserrat Medium" panose="00000600000000000000" pitchFamily="2" charset="0"/>
              </a:rPr>
              <a:t>‘ </a:t>
            </a:r>
            <a:r>
              <a:rPr lang="de-DE" sz="1600" err="1">
                <a:latin typeface="Montserrat Medium" panose="00000600000000000000" pitchFamily="2" charset="0"/>
              </a:rPr>
              <a:t>needs</a:t>
            </a:r>
            <a:endParaRPr lang="de-DE" sz="160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>
                <a:latin typeface="Montserrat Medium" panose="00000600000000000000" pitchFamily="2" charset="0"/>
              </a:rPr>
              <a:t>Search out potential </a:t>
            </a:r>
            <a:r>
              <a:rPr lang="de-DE" sz="1600" err="1">
                <a:latin typeface="Montserrat Medium" panose="00000600000000000000" pitchFamily="2" charset="0"/>
              </a:rPr>
              <a:t>new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business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models</a:t>
            </a:r>
            <a:r>
              <a:rPr lang="de-DE" sz="1600">
                <a:latin typeface="Montserrat Medium" panose="00000600000000000000" pitchFamily="2" charset="0"/>
              </a:rPr>
              <a:t> in </a:t>
            </a:r>
            <a:r>
              <a:rPr lang="de-DE" sz="1600" err="1">
                <a:latin typeface="Montserrat Medium" panose="00000600000000000000" pitchFamily="2" charset="0"/>
              </a:rPr>
              <a:t>times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of</a:t>
            </a:r>
            <a:r>
              <a:rPr lang="de-DE" sz="1600">
                <a:latin typeface="Montserrat Medium" panose="00000600000000000000" pitchFamily="2" charset="0"/>
              </a:rPr>
              <a:t> </a:t>
            </a:r>
            <a:r>
              <a:rPr lang="de-DE" sz="1600" err="1">
                <a:latin typeface="Montserrat Medium" panose="00000600000000000000" pitchFamily="2" charset="0"/>
              </a:rPr>
              <a:t>the</a:t>
            </a:r>
            <a:r>
              <a:rPr lang="de-DE" sz="1600">
                <a:latin typeface="Montserrat Medium" panose="00000600000000000000" pitchFamily="2" charset="0"/>
              </a:rPr>
              <a:t> digital </a:t>
            </a:r>
            <a:r>
              <a:rPr lang="de-DE" sz="1600" err="1">
                <a:latin typeface="Montserrat Medium" panose="00000600000000000000" pitchFamily="2" charset="0"/>
              </a:rPr>
              <a:t>transformation</a:t>
            </a:r>
            <a:endParaRPr lang="de-DE" sz="160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de-DE">
              <a:latin typeface="Montserrat Medium" panose="00000600000000000000" pitchFamily="2" charset="0"/>
            </a:endParaRPr>
          </a:p>
          <a:p>
            <a:endParaRPr lang="de-DE">
              <a:latin typeface="Montserrat Medium" panose="00000600000000000000" pitchFamily="2" charset="0"/>
            </a:endParaRPr>
          </a:p>
          <a:p>
            <a:endParaRPr lang="de-DE">
              <a:latin typeface="Montserrat Medium" panose="00000600000000000000" pitchFamily="2" charset="0"/>
            </a:endParaRPr>
          </a:p>
          <a:p>
            <a:endParaRPr lang="de-DE">
              <a:latin typeface="Montserrat Medium" panose="00000600000000000000" pitchFamily="2" charset="0"/>
            </a:endParaRPr>
          </a:p>
          <a:p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20A0F2E-7A61-28E2-8E80-73BD24657E75}"/>
              </a:ext>
            </a:extLst>
          </p:cNvPr>
          <p:cNvSpPr txBox="1">
            <a:spLocks/>
          </p:cNvSpPr>
          <p:nvPr/>
        </p:nvSpPr>
        <p:spPr>
          <a:xfrm>
            <a:off x="430484" y="1344020"/>
            <a:ext cx="403488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If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would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like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0A3949-10EE-615B-F1AB-6544AB220198}"/>
              </a:ext>
            </a:extLst>
          </p:cNvPr>
          <p:cNvGrpSpPr/>
          <p:nvPr/>
        </p:nvGrpSpPr>
        <p:grpSpPr>
          <a:xfrm>
            <a:off x="6191000" y="141433"/>
            <a:ext cx="2591299" cy="1599317"/>
            <a:chOff x="6457950" y="2314959"/>
            <a:chExt cx="2252742" cy="1390364"/>
          </a:xfrm>
        </p:grpSpPr>
        <p:pic>
          <p:nvPicPr>
            <p:cNvPr id="12" name="Picture 11" descr="A white cloud with black background&#10;&#10;Description automatically generated">
              <a:extLst>
                <a:ext uri="{FF2B5EF4-FFF2-40B4-BE49-F238E27FC236}">
                  <a16:creationId xmlns:a16="http://schemas.microsoft.com/office/drawing/2014/main" id="{EE480454-9B83-0793-AD42-87707654A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57950" y="2314959"/>
              <a:ext cx="2252742" cy="1390364"/>
            </a:xfrm>
            <a:prstGeom prst="rect">
              <a:avLst/>
            </a:prstGeom>
          </p:spPr>
        </p:pic>
        <p:pic>
          <p:nvPicPr>
            <p:cNvPr id="8" name="Picture 7" descr="A group of wooden signs&#10;&#10;Description automatically generated">
              <a:extLst>
                <a:ext uri="{FF2B5EF4-FFF2-40B4-BE49-F238E27FC236}">
                  <a16:creationId xmlns:a16="http://schemas.microsoft.com/office/drawing/2014/main" id="{D5F28B79-DFFB-78EE-989F-BBF1AAE6E6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419" t="51232" r="44706"/>
            <a:stretch/>
          </p:blipFill>
          <p:spPr>
            <a:xfrm>
              <a:off x="7620897" y="2671790"/>
              <a:ext cx="783136" cy="603550"/>
            </a:xfrm>
            <a:prstGeom prst="rect">
              <a:avLst/>
            </a:prstGeom>
          </p:spPr>
        </p:pic>
        <p:pic>
          <p:nvPicPr>
            <p:cNvPr id="10" name="Picture 9" descr="A group of wooden signs&#10;&#10;Description automatically generated">
              <a:extLst>
                <a:ext uri="{FF2B5EF4-FFF2-40B4-BE49-F238E27FC236}">
                  <a16:creationId xmlns:a16="http://schemas.microsoft.com/office/drawing/2014/main" id="{099525C8-2DAB-1F46-91DA-71E6B90DE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8363" b="51200"/>
            <a:stretch/>
          </p:blipFill>
          <p:spPr>
            <a:xfrm>
              <a:off x="6783086" y="2708366"/>
              <a:ext cx="801235" cy="666698"/>
            </a:xfrm>
            <a:prstGeom prst="rect">
              <a:avLst/>
            </a:prstGeom>
          </p:spPr>
        </p:pic>
      </p:grpSp>
      <p:pic>
        <p:nvPicPr>
          <p:cNvPr id="14" name="Grafik 4">
            <a:extLst>
              <a:ext uri="{FF2B5EF4-FFF2-40B4-BE49-F238E27FC236}">
                <a16:creationId xmlns:a16="http://schemas.microsoft.com/office/drawing/2014/main" id="{02226C91-D0E9-63AB-E0FC-E3CE8591F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6211" y="2165134"/>
            <a:ext cx="2500200" cy="4139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3CB26DA-D01C-7C9E-F7F4-0B338CD4EE27}"/>
              </a:ext>
            </a:extLst>
          </p:cNvPr>
          <p:cNvSpPr txBox="1"/>
          <p:nvPr/>
        </p:nvSpPr>
        <p:spPr>
          <a:xfrm>
            <a:off x="4986530" y="2821328"/>
            <a:ext cx="2634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Let‘s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unpack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together</a:t>
            </a:r>
            <a:endParaRPr lang="de-DE" sz="30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Grafik 6">
            <a:extLst>
              <a:ext uri="{FF2B5EF4-FFF2-40B4-BE49-F238E27FC236}">
                <a16:creationId xmlns:a16="http://schemas.microsoft.com/office/drawing/2014/main" id="{AB174351-2A9E-5B38-BDE0-CD032CF0B4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388" y="2165134"/>
            <a:ext cx="974480" cy="4139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162868-168F-3E72-2A13-E370B87A6173}"/>
              </a:ext>
            </a:extLst>
          </p:cNvPr>
          <p:cNvSpPr/>
          <p:nvPr/>
        </p:nvSpPr>
        <p:spPr>
          <a:xfrm>
            <a:off x="6412992" y="3962224"/>
            <a:ext cx="2731008" cy="118127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Picture 16" descr="A map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6587C53-AE22-9153-5F04-2F987F600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000" y="3435860"/>
            <a:ext cx="2281228" cy="162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7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>
            <a:extLst>
              <a:ext uri="{FF2B5EF4-FFF2-40B4-BE49-F238E27FC236}">
                <a16:creationId xmlns:a16="http://schemas.microsoft.com/office/drawing/2014/main" id="{7976FE68-0DEB-C94F-9134-700C0CE7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46" r="5879"/>
          <a:stretch/>
        </p:blipFill>
        <p:spPr>
          <a:xfrm>
            <a:off x="5462491" y="0"/>
            <a:ext cx="3707771" cy="22211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667912-2016-5D1D-116A-718DDBA14467}"/>
              </a:ext>
            </a:extLst>
          </p:cNvPr>
          <p:cNvSpPr txBox="1">
            <a:spLocks/>
          </p:cNvSpPr>
          <p:nvPr/>
        </p:nvSpPr>
        <p:spPr>
          <a:xfrm>
            <a:off x="653714" y="895532"/>
            <a:ext cx="5223871" cy="302781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3200" b="1" err="1">
                <a:latin typeface="Montserrat Medium"/>
              </a:rPr>
              <a:t>Thank</a:t>
            </a:r>
            <a:r>
              <a:rPr lang="de-AT" sz="3200" b="1">
                <a:latin typeface="Montserrat Medium"/>
              </a:rPr>
              <a:t> </a:t>
            </a:r>
            <a:r>
              <a:rPr lang="de-AT" sz="3200" b="1" err="1">
                <a:latin typeface="Montserrat Medium"/>
              </a:rPr>
              <a:t>you</a:t>
            </a:r>
            <a:r>
              <a:rPr lang="de-AT" sz="3200" b="1">
                <a:latin typeface="Montserrat Medium"/>
              </a:rPr>
              <a:t>!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>
                <a:latin typeface="Montserrat Medium"/>
              </a:rPr>
              <a:t>	Eva Hollauf, MA</a:t>
            </a:r>
            <a:br>
              <a:rPr lang="de-AT" sz="2400"/>
            </a:br>
            <a:r>
              <a:rPr lang="de-AT" sz="2400"/>
              <a:t>	</a:t>
            </a:r>
            <a:r>
              <a:rPr lang="de-AT" sz="1800">
                <a:latin typeface="Montserrat Medium"/>
              </a:rPr>
              <a:t>(Salzburg Research)</a:t>
            </a:r>
            <a:endParaRPr lang="en-US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en-US" sz="1800"/>
              <a:t>	+43/662/2288-319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1800">
                <a:latin typeface="Montserrat Medium"/>
              </a:rPr>
              <a:t>	eva.hollauf@salzburgresearch.at</a:t>
            </a:r>
            <a:endParaRPr lang="de-AT" sz="1800"/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3FD9EABA-9C1D-6198-439F-5834C65741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5436229" y="1408494"/>
            <a:ext cx="3707771" cy="3027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2340DD-10AB-E2A8-DEFE-896FFAB0A0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260" y="2441448"/>
            <a:ext cx="1095749" cy="11111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36590E-353B-ABD4-957A-847966A296EC}"/>
              </a:ext>
            </a:extLst>
          </p:cNvPr>
          <p:cNvSpPr txBox="1"/>
          <p:nvPr/>
        </p:nvSpPr>
        <p:spPr>
          <a:xfrm>
            <a:off x="2198192" y="191094"/>
            <a:ext cx="4096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u="sng"/>
              <a:t>(P.S. - </a:t>
            </a:r>
            <a:r>
              <a:rPr lang="de-DE" sz="1600" u="sng" err="1"/>
              <a:t>Some</a:t>
            </a:r>
            <a:r>
              <a:rPr lang="de-DE" sz="1600" u="sng"/>
              <a:t> </a:t>
            </a:r>
            <a:r>
              <a:rPr lang="de-DE" sz="1600" u="sng" err="1"/>
              <a:t>of</a:t>
            </a:r>
            <a:r>
              <a:rPr lang="de-DE" sz="1600" u="sng"/>
              <a:t> </a:t>
            </a:r>
            <a:r>
              <a:rPr lang="de-DE" sz="1600" u="sng" err="1"/>
              <a:t>this</a:t>
            </a:r>
            <a:r>
              <a:rPr lang="de-DE" sz="1600" u="sng"/>
              <a:t> </a:t>
            </a:r>
            <a:r>
              <a:rPr lang="de-DE" sz="1600" u="sng" err="1"/>
              <a:t>presentation‘s</a:t>
            </a:r>
            <a:r>
              <a:rPr lang="de-DE" sz="1600" u="sng"/>
              <a:t> </a:t>
            </a:r>
            <a:r>
              <a:rPr lang="de-DE" sz="1600" u="sng" err="1"/>
              <a:t>contents</a:t>
            </a:r>
            <a:r>
              <a:rPr lang="de-DE" sz="1600" u="sng"/>
              <a:t> </a:t>
            </a:r>
            <a:r>
              <a:rPr lang="de-DE" sz="1600" u="sng" err="1"/>
              <a:t>were</a:t>
            </a:r>
            <a:r>
              <a:rPr lang="de-DE" sz="1600" u="sng"/>
              <a:t> </a:t>
            </a:r>
            <a:r>
              <a:rPr lang="de-DE" sz="1600" u="sng" err="1"/>
              <a:t>made</a:t>
            </a:r>
            <a:r>
              <a:rPr lang="de-DE" sz="1600" u="sng"/>
              <a:t> </a:t>
            </a:r>
            <a:r>
              <a:rPr lang="de-DE" sz="1600" u="sng" err="1"/>
              <a:t>using</a:t>
            </a:r>
            <a:r>
              <a:rPr lang="de-DE" sz="1600" u="sng"/>
              <a:t> generative AI!)</a:t>
            </a:r>
          </a:p>
        </p:txBody>
      </p:sp>
    </p:spTree>
    <p:extLst>
      <p:ext uri="{BB962C8B-B14F-4D97-AF65-F5344CB8AC3E}">
        <p14:creationId xmlns:p14="http://schemas.microsoft.com/office/powerpoint/2010/main" val="263785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54A91B-139B-A336-A741-49A546E4C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2</a:t>
            </a:fld>
            <a:endParaRPr lang="en-GB"/>
          </a:p>
        </p:txBody>
      </p:sp>
      <p:pic>
        <p:nvPicPr>
          <p:cNvPr id="3" name="Picture 2" descr="A person reading a map&#10;&#10;Description automatically generated">
            <a:extLst>
              <a:ext uri="{FF2B5EF4-FFF2-40B4-BE49-F238E27FC236}">
                <a16:creationId xmlns:a16="http://schemas.microsoft.com/office/drawing/2014/main" id="{3D229CF8-0AFB-BA1C-72FB-7B754706E8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22" r="26705"/>
          <a:stretch/>
        </p:blipFill>
        <p:spPr>
          <a:xfrm>
            <a:off x="0" y="0"/>
            <a:ext cx="4474465" cy="5143500"/>
          </a:xfrm>
          <a:prstGeom prst="rect">
            <a:avLst/>
          </a:prstGeom>
        </p:spPr>
      </p:pic>
      <p:pic>
        <p:nvPicPr>
          <p:cNvPr id="10" name="Picture 9" descr="A hand holding a cell phone with a map on the screen&#10;&#10;Description automatically generated">
            <a:extLst>
              <a:ext uri="{FF2B5EF4-FFF2-40B4-BE49-F238E27FC236}">
                <a16:creationId xmlns:a16="http://schemas.microsoft.com/office/drawing/2014/main" id="{4E9FCD40-36AD-3A57-365D-46B5801D7F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36" r="14101"/>
          <a:stretch/>
        </p:blipFill>
        <p:spPr>
          <a:xfrm>
            <a:off x="4477334" y="0"/>
            <a:ext cx="4666666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E5B1EB-FACB-ECDB-FD08-B1B691282B2A}"/>
              </a:ext>
            </a:extLst>
          </p:cNvPr>
          <p:cNvSpPr txBox="1"/>
          <p:nvPr/>
        </p:nvSpPr>
        <p:spPr>
          <a:xfrm>
            <a:off x="2771667" y="2855088"/>
            <a:ext cx="4120039" cy="55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3000" err="1">
                <a:solidFill>
                  <a:schemeClr val="tx1"/>
                </a:solidFill>
                <a:latin typeface="Montserrat Medium" panose="00000600000000000000" pitchFamily="2" charset="0"/>
              </a:rPr>
              <a:t>What</a:t>
            </a:r>
            <a:r>
              <a:rPr lang="de-DE" sz="30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000" err="1">
                <a:solidFill>
                  <a:schemeClr val="tx1"/>
                </a:solidFill>
                <a:latin typeface="Montserrat Medium" panose="00000600000000000000" pitchFamily="2" charset="0"/>
              </a:rPr>
              <a:t>has</a:t>
            </a:r>
            <a:r>
              <a:rPr lang="de-DE" sz="30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000" err="1">
                <a:solidFill>
                  <a:schemeClr val="tx1"/>
                </a:solidFill>
                <a:latin typeface="Montserrat Medium" panose="00000600000000000000" pitchFamily="2" charset="0"/>
              </a:rPr>
              <a:t>changed</a:t>
            </a:r>
            <a:r>
              <a:rPr lang="de-DE" sz="3000">
                <a:solidFill>
                  <a:schemeClr val="tx1"/>
                </a:solidFill>
                <a:latin typeface="Montserrat Medium" panose="000006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32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836C77-8184-2A35-E32E-167EB02BB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761" y="102393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err="1"/>
              <a:t>Where</a:t>
            </a:r>
            <a:r>
              <a:rPr lang="de-DE" sz="2200" b="1"/>
              <a:t> </a:t>
            </a:r>
            <a:r>
              <a:rPr lang="de-DE" sz="2200" b="1" err="1"/>
              <a:t>does</a:t>
            </a:r>
            <a:r>
              <a:rPr lang="de-DE" sz="2200" b="1"/>
              <a:t> </a:t>
            </a:r>
            <a:r>
              <a:rPr lang="de-DE" sz="2200" b="1" err="1"/>
              <a:t>Machine</a:t>
            </a:r>
            <a:r>
              <a:rPr lang="de-DE" sz="2200" b="1"/>
              <a:t> Learning </a:t>
            </a:r>
            <a:r>
              <a:rPr lang="de-DE" sz="2200" b="1" err="1"/>
              <a:t>have</a:t>
            </a:r>
            <a:r>
              <a:rPr lang="de-DE" sz="2200" b="1"/>
              <a:t> Impact?</a:t>
            </a:r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9FA0EABD-FDB0-45B5-C25B-731DFD074EEA}"/>
              </a:ext>
            </a:extLst>
          </p:cNvPr>
          <p:cNvGrpSpPr/>
          <p:nvPr/>
        </p:nvGrpSpPr>
        <p:grpSpPr>
          <a:xfrm>
            <a:off x="1179014" y="800776"/>
            <a:ext cx="6268597" cy="4064000"/>
            <a:chOff x="1179014" y="800776"/>
            <a:chExt cx="6268597" cy="4064000"/>
          </a:xfrm>
        </p:grpSpPr>
        <p:graphicFrame>
          <p:nvGraphicFramePr>
            <p:cNvPr id="3" name="Chart 8">
              <a:extLst>
                <a:ext uri="{FF2B5EF4-FFF2-40B4-BE49-F238E27FC236}">
                  <a16:creationId xmlns:a16="http://schemas.microsoft.com/office/drawing/2014/main" id="{79D54CD4-2DB1-81DE-7970-E2BB64759EA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18161168"/>
                </p:ext>
              </p:extLst>
            </p:nvPr>
          </p:nvGraphicFramePr>
          <p:xfrm>
            <a:off x="1179014" y="800776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" name="Rectangle 12">
              <a:extLst>
                <a:ext uri="{FF2B5EF4-FFF2-40B4-BE49-F238E27FC236}">
                  <a16:creationId xmlns:a16="http://schemas.microsoft.com/office/drawing/2014/main" id="{AC68E6BB-9181-38B5-5CDD-1AE4B10799A8}"/>
                </a:ext>
              </a:extLst>
            </p:cNvPr>
            <p:cNvSpPr/>
            <p:nvPr/>
          </p:nvSpPr>
          <p:spPr>
            <a:xfrm>
              <a:off x="1684605" y="2945794"/>
              <a:ext cx="5763006" cy="1283431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9367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erson holding a tablet&#10;&#10;Description automatically generated">
            <a:extLst>
              <a:ext uri="{FF2B5EF4-FFF2-40B4-BE49-F238E27FC236}">
                <a16:creationId xmlns:a16="http://schemas.microsoft.com/office/drawing/2014/main" id="{081C27EA-9A91-5BAA-08AA-51E2F424EA1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676" y="-531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4</a:t>
            </a:fld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E0120E-0916-4198-9223-5D9BE98D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582" y="431410"/>
            <a:ext cx="4320188" cy="523220"/>
          </a:xfrm>
          <a:noFill/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AT" sz="2000" b="1" err="1"/>
              <a:t>Why</a:t>
            </a:r>
            <a:r>
              <a:rPr lang="de-AT" sz="2000" b="1"/>
              <a:t> Deep Learning?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B32584-1D80-7C59-026A-C5A21EEB9097}"/>
              </a:ext>
            </a:extLst>
          </p:cNvPr>
          <p:cNvCxnSpPr>
            <a:cxnSpLocks/>
          </p:cNvCxnSpPr>
          <p:nvPr/>
        </p:nvCxnSpPr>
        <p:spPr>
          <a:xfrm>
            <a:off x="773413" y="3976732"/>
            <a:ext cx="2295019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9E242288-DD19-3418-04C1-C2A6E869141B}"/>
              </a:ext>
            </a:extLst>
          </p:cNvPr>
          <p:cNvGrpSpPr/>
          <p:nvPr/>
        </p:nvGrpSpPr>
        <p:grpSpPr>
          <a:xfrm>
            <a:off x="290727" y="1525724"/>
            <a:ext cx="4790647" cy="3992897"/>
            <a:chOff x="163490" y="1255776"/>
            <a:chExt cx="4790647" cy="39928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FEB7735-882E-357F-BCCE-CD0EDD2ABBFB}"/>
                </a:ext>
              </a:extLst>
            </p:cNvPr>
            <p:cNvSpPr/>
            <p:nvPr/>
          </p:nvSpPr>
          <p:spPr>
            <a:xfrm>
              <a:off x="163490" y="1255776"/>
              <a:ext cx="4320188" cy="29549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EE63E8D-206C-E967-7009-BDB87FBFC6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176" y="1536192"/>
              <a:ext cx="0" cy="218867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DC60B0-920E-DFA0-93D6-1B66E93FD27D}"/>
                </a:ext>
              </a:extLst>
            </p:cNvPr>
            <p:cNvSpPr txBox="1"/>
            <p:nvPr/>
          </p:nvSpPr>
          <p:spPr>
            <a:xfrm rot="16200000">
              <a:off x="-213962" y="2546309"/>
              <a:ext cx="12089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Performance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58E3BC-9E8A-6CDC-7AB1-E9A1167FAAE7}"/>
                </a:ext>
              </a:extLst>
            </p:cNvPr>
            <p:cNvSpPr txBox="1"/>
            <p:nvPr/>
          </p:nvSpPr>
          <p:spPr>
            <a:xfrm>
              <a:off x="1016111" y="3784398"/>
              <a:ext cx="13981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err="1">
                  <a:solidFill>
                    <a:schemeClr val="tx1"/>
                  </a:solidFill>
                </a:rPr>
                <a:t>Amount</a:t>
              </a:r>
              <a:r>
                <a:rPr lang="de-DE">
                  <a:solidFill>
                    <a:schemeClr val="tx1"/>
                  </a:solidFill>
                </a:rPr>
                <a:t> </a:t>
              </a:r>
              <a:r>
                <a:rPr lang="de-DE" err="1">
                  <a:solidFill>
                    <a:schemeClr val="tx1"/>
                  </a:solidFill>
                </a:rPr>
                <a:t>of</a:t>
              </a:r>
              <a:r>
                <a:rPr lang="de-DE">
                  <a:solidFill>
                    <a:schemeClr val="tx1"/>
                  </a:solidFill>
                </a:rPr>
                <a:t> </a:t>
              </a:r>
              <a:r>
                <a:rPr lang="de-DE" err="1">
                  <a:solidFill>
                    <a:schemeClr val="tx1"/>
                  </a:solidFill>
                </a:rPr>
                <a:t>data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423B5008-A4DA-7F21-843E-4D5B1AE8D837}"/>
                </a:ext>
              </a:extLst>
            </p:cNvPr>
            <p:cNvSpPr/>
            <p:nvPr/>
          </p:nvSpPr>
          <p:spPr>
            <a:xfrm rot="16536064">
              <a:off x="1532396" y="1826932"/>
              <a:ext cx="2547846" cy="4295636"/>
            </a:xfrm>
            <a:prstGeom prst="arc">
              <a:avLst>
                <a:gd name="adj1" fmla="val 16235385"/>
                <a:gd name="adj2" fmla="val 21363148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10D6C59-087D-3714-B51A-367E58EBD322}"/>
                </a:ext>
              </a:extLst>
            </p:cNvPr>
            <p:cNvCxnSpPr/>
            <p:nvPr/>
          </p:nvCxnSpPr>
          <p:spPr>
            <a:xfrm flipV="1">
              <a:off x="646176" y="1633728"/>
              <a:ext cx="2206752" cy="209113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E64A54-BB86-241B-136B-FF8A0EDE9C1E}"/>
                </a:ext>
              </a:extLst>
            </p:cNvPr>
            <p:cNvSpPr txBox="1"/>
            <p:nvPr/>
          </p:nvSpPr>
          <p:spPr>
            <a:xfrm>
              <a:off x="2941195" y="1454879"/>
              <a:ext cx="13676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>
                  <a:solidFill>
                    <a:schemeClr val="tx1"/>
                  </a:solidFill>
                </a:rPr>
                <a:t>Deep </a:t>
              </a:r>
              <a:r>
                <a:rPr lang="de-DE" b="1" err="1">
                  <a:solidFill>
                    <a:schemeClr val="tx1"/>
                  </a:solidFill>
                </a:rPr>
                <a:t>learning</a:t>
              </a:r>
              <a:endParaRPr lang="de-DE" b="1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7D1FE6-A93A-FD55-4665-7704B8575A45}"/>
                </a:ext>
              </a:extLst>
            </p:cNvPr>
            <p:cNvSpPr txBox="1"/>
            <p:nvPr/>
          </p:nvSpPr>
          <p:spPr>
            <a:xfrm>
              <a:off x="2941195" y="2497278"/>
              <a:ext cx="14723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err="1">
                  <a:solidFill>
                    <a:schemeClr val="tx1"/>
                  </a:solidFill>
                </a:rPr>
                <a:t>Older</a:t>
              </a:r>
              <a:r>
                <a:rPr lang="de-DE" b="1">
                  <a:solidFill>
                    <a:schemeClr val="tx1"/>
                  </a:solidFill>
                </a:rPr>
                <a:t> </a:t>
              </a:r>
              <a:r>
                <a:rPr lang="de-DE" b="1" err="1">
                  <a:solidFill>
                    <a:schemeClr val="tx1"/>
                  </a:solidFill>
                </a:rPr>
                <a:t>learning</a:t>
              </a:r>
              <a:r>
                <a:rPr lang="de-DE" b="1">
                  <a:solidFill>
                    <a:schemeClr val="tx1"/>
                  </a:solidFill>
                </a:rPr>
                <a:t> </a:t>
              </a:r>
              <a:r>
                <a:rPr lang="de-DE" b="1" err="1">
                  <a:solidFill>
                    <a:schemeClr val="tx1"/>
                  </a:solidFill>
                </a:rPr>
                <a:t>algorithms</a:t>
              </a:r>
              <a:endParaRPr lang="de-DE" b="1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33E8D2-5C29-52D8-5A2C-84557FD422BB}"/>
              </a:ext>
            </a:extLst>
          </p:cNvPr>
          <p:cNvSpPr txBox="1"/>
          <p:nvPr/>
        </p:nvSpPr>
        <p:spPr>
          <a:xfrm>
            <a:off x="4799557" y="1845406"/>
            <a:ext cx="41809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err="1">
                <a:solidFill>
                  <a:schemeClr val="tx1"/>
                </a:solidFill>
              </a:rPr>
              <a:t>Improved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efficiency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err="1">
                <a:solidFill>
                  <a:schemeClr val="tx1"/>
                </a:solidFill>
              </a:rPr>
              <a:t>Cost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reduction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>
                <a:solidFill>
                  <a:schemeClr val="tx1"/>
                </a:solidFill>
              </a:rPr>
              <a:t>Enhanced </a:t>
            </a:r>
            <a:r>
              <a:rPr lang="de-DE" sz="1600" b="1" err="1">
                <a:solidFill>
                  <a:schemeClr val="tx1"/>
                </a:solidFill>
              </a:rPr>
              <a:t>decision-making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err="1">
                <a:solidFill>
                  <a:schemeClr val="tx1"/>
                </a:solidFill>
              </a:rPr>
              <a:t>Personalized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customer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experiences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>
                <a:solidFill>
                  <a:schemeClr val="tx1"/>
                </a:solidFill>
              </a:rPr>
              <a:t>Analyze large </a:t>
            </a:r>
            <a:r>
              <a:rPr lang="de-DE" sz="1600" b="1" err="1">
                <a:solidFill>
                  <a:schemeClr val="tx1"/>
                </a:solidFill>
              </a:rPr>
              <a:t>volumes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of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data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quickly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73523B-9AA9-1EC6-8B97-B5D7835B194D}"/>
              </a:ext>
            </a:extLst>
          </p:cNvPr>
          <p:cNvSpPr txBox="1"/>
          <p:nvPr/>
        </p:nvSpPr>
        <p:spPr>
          <a:xfrm>
            <a:off x="6909288" y="646853"/>
            <a:ext cx="354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AI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F4E876D0-CF78-166D-853F-565D423F2B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086906"/>
              </p:ext>
            </p:extLst>
          </p:nvPr>
        </p:nvGraphicFramePr>
        <p:xfrm>
          <a:off x="6450840" y="102393"/>
          <a:ext cx="2785595" cy="1857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022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1606FD0E-C695-537D-5D49-530395A8EAE8}"/>
              </a:ext>
            </a:extLst>
          </p:cNvPr>
          <p:cNvGrpSpPr/>
          <p:nvPr/>
        </p:nvGrpSpPr>
        <p:grpSpPr>
          <a:xfrm>
            <a:off x="1038808" y="851879"/>
            <a:ext cx="5326555" cy="3915384"/>
            <a:chOff x="4041647" y="434842"/>
            <a:chExt cx="5326555" cy="39153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866EC48-F325-E1C2-AD39-BB8A7B70C037}"/>
                </a:ext>
              </a:extLst>
            </p:cNvPr>
            <p:cNvSpPr txBox="1"/>
            <p:nvPr/>
          </p:nvSpPr>
          <p:spPr>
            <a:xfrm>
              <a:off x="4041647" y="480437"/>
              <a:ext cx="15872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</a:rPr>
                <a:t>Transparency &amp; </a:t>
              </a:r>
            </a:p>
            <a:p>
              <a:pPr algn="ctr"/>
              <a:r>
                <a:rPr lang="de-DE" b="1">
                  <a:solidFill>
                    <a:schemeClr val="bg1"/>
                  </a:solidFill>
                </a:rPr>
                <a:t>Privacy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51C6D42-D001-BA33-0ADB-EFE449F5D2E2}"/>
                </a:ext>
              </a:extLst>
            </p:cNvPr>
            <p:cNvSpPr txBox="1"/>
            <p:nvPr/>
          </p:nvSpPr>
          <p:spPr>
            <a:xfrm>
              <a:off x="8195476" y="468416"/>
              <a:ext cx="9412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</a:rPr>
                <a:t>Critical </a:t>
              </a:r>
            </a:p>
            <a:p>
              <a:pPr algn="ctr"/>
              <a:r>
                <a:rPr lang="de-DE" b="1" err="1">
                  <a:solidFill>
                    <a:schemeClr val="bg1"/>
                  </a:solidFill>
                </a:rPr>
                <a:t>Enablers</a:t>
              </a:r>
              <a:endParaRPr lang="de-DE" b="1">
                <a:solidFill>
                  <a:schemeClr val="bg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78DA484-D391-0061-30CA-AF196CE214A2}"/>
                </a:ext>
              </a:extLst>
            </p:cNvPr>
            <p:cNvSpPr txBox="1"/>
            <p:nvPr/>
          </p:nvSpPr>
          <p:spPr>
            <a:xfrm>
              <a:off x="4440355" y="3827006"/>
              <a:ext cx="7441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</a:rPr>
                <a:t>Smart </a:t>
              </a:r>
            </a:p>
            <a:p>
              <a:pPr algn="ctr"/>
              <a:r>
                <a:rPr lang="de-DE" b="1">
                  <a:solidFill>
                    <a:schemeClr val="bg1"/>
                  </a:solidFill>
                </a:rPr>
                <a:t>World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0FECDA-79B7-8D1D-E960-B1A8ADF92143}"/>
                </a:ext>
              </a:extLst>
            </p:cNvPr>
            <p:cNvSpPr txBox="1"/>
            <p:nvPr/>
          </p:nvSpPr>
          <p:spPr>
            <a:xfrm>
              <a:off x="8149600" y="3805539"/>
              <a:ext cx="12186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err="1">
                  <a:solidFill>
                    <a:schemeClr val="bg1"/>
                  </a:solidFill>
                </a:rPr>
                <a:t>Productivity</a:t>
              </a:r>
              <a:endParaRPr lang="de-DE" b="1">
                <a:solidFill>
                  <a:schemeClr val="bg1"/>
                </a:solidFill>
              </a:endParaRPr>
            </a:p>
            <a:p>
              <a:pPr algn="ctr"/>
              <a:r>
                <a:rPr lang="de-DE" b="1">
                  <a:solidFill>
                    <a:schemeClr val="bg1"/>
                  </a:solidFill>
                </a:rPr>
                <a:t>Revolution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EBB618D-78DB-91FB-70E5-F4415CC91801}"/>
                </a:ext>
              </a:extLst>
            </p:cNvPr>
            <p:cNvGrpSpPr/>
            <p:nvPr/>
          </p:nvGrpSpPr>
          <p:grpSpPr>
            <a:xfrm>
              <a:off x="4812412" y="434842"/>
              <a:ext cx="3915384" cy="3915384"/>
              <a:chOff x="4812412" y="434842"/>
              <a:chExt cx="3915384" cy="3915384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584860AB-0B59-8057-E88A-5F99ABB05E5F}"/>
                  </a:ext>
                </a:extLst>
              </p:cNvPr>
              <p:cNvGrpSpPr/>
              <p:nvPr/>
            </p:nvGrpSpPr>
            <p:grpSpPr>
              <a:xfrm>
                <a:off x="4812412" y="434842"/>
                <a:ext cx="3915384" cy="3915384"/>
                <a:chOff x="4758080" y="498090"/>
                <a:chExt cx="3915384" cy="3915384"/>
              </a:xfrm>
            </p:grpSpPr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0CE4E194-AC22-AC5E-6B54-F8E96FD7C3F4}"/>
                    </a:ext>
                  </a:extLst>
                </p:cNvPr>
                <p:cNvSpPr/>
                <p:nvPr/>
              </p:nvSpPr>
              <p:spPr>
                <a:xfrm>
                  <a:off x="4758080" y="498090"/>
                  <a:ext cx="3915384" cy="3915384"/>
                </a:xfrm>
                <a:prstGeom prst="ellipse">
                  <a:avLst/>
                </a:prstGeom>
                <a:solidFill>
                  <a:schemeClr val="bg2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BE7EC3DF-E04E-CE0D-CDCF-D5DFF947B050}"/>
                    </a:ext>
                  </a:extLst>
                </p:cNvPr>
                <p:cNvSpPr/>
                <p:nvPr/>
              </p:nvSpPr>
              <p:spPr>
                <a:xfrm>
                  <a:off x="5371714" y="1084558"/>
                  <a:ext cx="2742448" cy="2742448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DE7A3BFA-AF41-EAE4-527F-68225BF6BAB0}"/>
                    </a:ext>
                  </a:extLst>
                </p:cNvPr>
                <p:cNvSpPr/>
                <p:nvPr/>
              </p:nvSpPr>
              <p:spPr>
                <a:xfrm>
                  <a:off x="5999226" y="1685144"/>
                  <a:ext cx="1487424" cy="1487424"/>
                </a:xfrm>
                <a:prstGeom prst="ellipse">
                  <a:avLst/>
                </a:prstGeom>
                <a:solidFill>
                  <a:srgbClr val="F39200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F39200"/>
                    </a:solidFill>
                  </a:endParaRPr>
                </a:p>
              </p:txBody>
            </p: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C3D38391-A381-4804-F850-D6F74B693B78}"/>
                    </a:ext>
                  </a:extLst>
                </p:cNvPr>
                <p:cNvCxnSpPr>
                  <a:stCxn id="67" idx="4"/>
                </p:cNvCxnSpPr>
                <p:nvPr/>
              </p:nvCxnSpPr>
              <p:spPr>
                <a:xfrm flipV="1">
                  <a:off x="6715772" y="498090"/>
                  <a:ext cx="0" cy="3915384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5E69E19-0FD8-70FB-E513-6401848B269E}"/>
                  </a:ext>
                </a:extLst>
              </p:cNvPr>
              <p:cNvCxnSpPr>
                <a:cxnSpLocks/>
                <a:stCxn id="67" idx="6"/>
                <a:endCxn id="67" idx="2"/>
              </p:cNvCxnSpPr>
              <p:nvPr/>
            </p:nvCxnSpPr>
            <p:spPr>
              <a:xfrm flipH="1">
                <a:off x="4812412" y="2392534"/>
                <a:ext cx="391538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6B823905-0E80-B3F8-4B54-A6EE04B4F204}"/>
                  </a:ext>
                </a:extLst>
              </p:cNvPr>
              <p:cNvSpPr/>
              <p:nvPr/>
            </p:nvSpPr>
            <p:spPr>
              <a:xfrm>
                <a:off x="6833236" y="2684195"/>
                <a:ext cx="230831" cy="23083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B11D52E-E88F-D5E7-3D39-4B17A4DE5056}"/>
                  </a:ext>
                </a:extLst>
              </p:cNvPr>
              <p:cNvSpPr txBox="1"/>
              <p:nvPr/>
            </p:nvSpPr>
            <p:spPr>
              <a:xfrm>
                <a:off x="6017129" y="542985"/>
                <a:ext cx="14237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600" b="1">
                    <a:solidFill>
                      <a:schemeClr val="bg2">
                        <a:lumMod val="50000"/>
                      </a:schemeClr>
                    </a:solidFill>
                  </a:rPr>
                  <a:t>WATCH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EC03615-3ABE-A3FF-0479-56B133CA1869}"/>
                  </a:ext>
                </a:extLst>
              </p:cNvPr>
              <p:cNvSpPr txBox="1"/>
              <p:nvPr/>
            </p:nvSpPr>
            <p:spPr>
              <a:xfrm>
                <a:off x="5956804" y="1167156"/>
                <a:ext cx="16738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b="1">
                    <a:solidFill>
                      <a:schemeClr val="bg2"/>
                    </a:solidFill>
                  </a:rPr>
                  <a:t>PREPARE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39C7BEB-E31A-9C4B-1B36-1B8F5C589150}"/>
                  </a:ext>
                </a:extLst>
              </p:cNvPr>
              <p:cNvSpPr txBox="1"/>
              <p:nvPr/>
            </p:nvSpPr>
            <p:spPr>
              <a:xfrm>
                <a:off x="6348700" y="1689648"/>
                <a:ext cx="8178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b="1">
                    <a:solidFill>
                      <a:schemeClr val="bg1"/>
                    </a:solidFill>
                  </a:rPr>
                  <a:t>ACT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054E21C-AC20-C381-9191-2AF32E4E9182}"/>
                  </a:ext>
                </a:extLst>
              </p:cNvPr>
              <p:cNvSpPr txBox="1"/>
              <p:nvPr/>
            </p:nvSpPr>
            <p:spPr>
              <a:xfrm>
                <a:off x="6942527" y="2516799"/>
                <a:ext cx="59503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900"/>
                  <a:t>Edge AI</a:t>
                </a: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C2968E1F-73E5-F3DE-E9B1-AB5A1AB0938D}"/>
                  </a:ext>
                </a:extLst>
              </p:cNvPr>
              <p:cNvSpPr/>
              <p:nvPr/>
            </p:nvSpPr>
            <p:spPr>
              <a:xfrm>
                <a:off x="7324991" y="3352148"/>
                <a:ext cx="230831" cy="23083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617D53A-8749-74ED-9386-D9773A101D7A}"/>
                  </a:ext>
                </a:extLst>
              </p:cNvPr>
              <p:cNvSpPr txBox="1"/>
              <p:nvPr/>
            </p:nvSpPr>
            <p:spPr>
              <a:xfrm>
                <a:off x="7137469" y="3590445"/>
                <a:ext cx="88998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900"/>
                  <a:t>Generative AI</a:t>
                </a: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3199E0C-4723-DB87-DF31-FDCCEBD20A9D}"/>
                  </a:ext>
                </a:extLst>
              </p:cNvPr>
              <p:cNvSpPr/>
              <p:nvPr/>
            </p:nvSpPr>
            <p:spPr>
              <a:xfrm>
                <a:off x="8251302" y="1644496"/>
                <a:ext cx="230831" cy="23083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501BFA3-0602-3D1C-794E-B73224CD64C1}"/>
                  </a:ext>
                </a:extLst>
              </p:cNvPr>
              <p:cNvSpPr txBox="1"/>
              <p:nvPr/>
            </p:nvSpPr>
            <p:spPr>
              <a:xfrm>
                <a:off x="7612649" y="1233466"/>
                <a:ext cx="9412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900" err="1"/>
                  <a:t>Neuromorphic</a:t>
                </a:r>
                <a:r>
                  <a:rPr lang="de-DE" sz="900"/>
                  <a:t> </a:t>
                </a:r>
              </a:p>
              <a:p>
                <a:pPr algn="ctr"/>
                <a:r>
                  <a:rPr lang="de-DE" sz="900" err="1"/>
                  <a:t>computing</a:t>
                </a:r>
                <a:endParaRPr lang="de-DE" sz="900"/>
              </a:p>
            </p:txBody>
          </p:sp>
        </p:grp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724D1BBE-EC8E-4DDC-6C50-D308A26F20E4}"/>
              </a:ext>
            </a:extLst>
          </p:cNvPr>
          <p:cNvSpPr/>
          <p:nvPr/>
        </p:nvSpPr>
        <p:spPr>
          <a:xfrm>
            <a:off x="-1513" y="2693"/>
            <a:ext cx="9144000" cy="51492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6" name="Google Shape;409;p25">
            <a:extLst>
              <a:ext uri="{FF2B5EF4-FFF2-40B4-BE49-F238E27FC236}">
                <a16:creationId xmlns:a16="http://schemas.microsoft.com/office/drawing/2014/main" id="{4D941069-59D4-C5AA-3E31-D979C4244FE0}"/>
              </a:ext>
            </a:extLst>
          </p:cNvPr>
          <p:cNvPicPr preferRelativeResize="0"/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3319" t="1746" r="634" b="39213"/>
          <a:stretch/>
        </p:blipFill>
        <p:spPr>
          <a:xfrm>
            <a:off x="1756" y="0"/>
            <a:ext cx="9178786" cy="51754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D2E9E4-1BC8-F801-2285-B68CFFCC8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5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1995393" y="62805"/>
            <a:ext cx="526485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b="1">
                <a:solidFill>
                  <a:schemeClr val="bg1"/>
                </a:solidFill>
                <a:latin typeface="Montserrat" panose="00000500000000000000" pitchFamily="2" charset="0"/>
              </a:rPr>
              <a:t>What is trending?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23163-7BE4-EEC6-7CEB-CC2C98B80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845" y="-11837"/>
            <a:ext cx="1637617" cy="517833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042D3D7-5B2C-5630-AACC-1BA5F2367C77}"/>
              </a:ext>
            </a:extLst>
          </p:cNvPr>
          <p:cNvSpPr/>
          <p:nvPr/>
        </p:nvSpPr>
        <p:spPr>
          <a:xfrm>
            <a:off x="3723477" y="278695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9E3F5A-6D12-A6D5-394E-81144A782597}"/>
              </a:ext>
            </a:extLst>
          </p:cNvPr>
          <p:cNvSpPr txBox="1"/>
          <p:nvPr/>
        </p:nvSpPr>
        <p:spPr>
          <a:xfrm>
            <a:off x="2967272" y="2549620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Edge Computer Vision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92CA75C-C031-B7D3-BDDA-17FFAEFEBEA1}"/>
              </a:ext>
            </a:extLst>
          </p:cNvPr>
          <p:cNvSpPr/>
          <p:nvPr/>
        </p:nvSpPr>
        <p:spPr>
          <a:xfrm>
            <a:off x="2290399" y="309005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7739AC-491B-FAB6-201E-DC6C0AADE723}"/>
              </a:ext>
            </a:extLst>
          </p:cNvPr>
          <p:cNvSpPr txBox="1"/>
          <p:nvPr/>
        </p:nvSpPr>
        <p:spPr>
          <a:xfrm>
            <a:off x="2020543" y="2840517"/>
            <a:ext cx="8515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Smart Space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632DD2-BC2B-5D8F-668C-7AFEC8470EA5}"/>
              </a:ext>
            </a:extLst>
          </p:cNvPr>
          <p:cNvSpPr txBox="1"/>
          <p:nvPr/>
        </p:nvSpPr>
        <p:spPr>
          <a:xfrm>
            <a:off x="2677336" y="3769936"/>
            <a:ext cx="11272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Spatial</a:t>
            </a:r>
            <a:r>
              <a:rPr lang="de-DE" sz="900"/>
              <a:t> Computing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AB045A-2382-D9B9-1284-3A8DC601E4F5}"/>
              </a:ext>
            </a:extLst>
          </p:cNvPr>
          <p:cNvSpPr/>
          <p:nvPr/>
        </p:nvSpPr>
        <p:spPr>
          <a:xfrm>
            <a:off x="2565300" y="3932389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F3E470C-0D82-156A-362C-9019B2486932}"/>
              </a:ext>
            </a:extLst>
          </p:cNvPr>
          <p:cNvSpPr/>
          <p:nvPr/>
        </p:nvSpPr>
        <p:spPr>
          <a:xfrm>
            <a:off x="5397960" y="294479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3893F1-AC7C-9797-B587-F417E0195A3B}"/>
              </a:ext>
            </a:extLst>
          </p:cNvPr>
          <p:cNvSpPr txBox="1"/>
          <p:nvPr/>
        </p:nvSpPr>
        <p:spPr>
          <a:xfrm>
            <a:off x="4743418" y="317975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Self-</a:t>
            </a:r>
            <a:r>
              <a:rPr lang="de-DE" sz="900" err="1"/>
              <a:t>Supervised</a:t>
            </a:r>
            <a:r>
              <a:rPr lang="de-DE" sz="900"/>
              <a:t> </a:t>
            </a:r>
          </a:p>
          <a:p>
            <a:pPr algn="ctr"/>
            <a:r>
              <a:rPr lang="de-DE" sz="900"/>
              <a:t>Learning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41CEF7-0296-C4DC-45BC-EE2F9E693227}"/>
              </a:ext>
            </a:extLst>
          </p:cNvPr>
          <p:cNvSpPr txBox="1"/>
          <p:nvPr/>
        </p:nvSpPr>
        <p:spPr>
          <a:xfrm>
            <a:off x="4547390" y="262017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Model </a:t>
            </a:r>
          </a:p>
          <a:p>
            <a:pPr algn="ctr"/>
            <a:r>
              <a:rPr lang="de-DE" sz="900" err="1"/>
              <a:t>Compression</a:t>
            </a:r>
            <a:endParaRPr lang="de-DE" sz="9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B415D96-2A95-3739-96AD-878453306DA9}"/>
              </a:ext>
            </a:extLst>
          </p:cNvPr>
          <p:cNvSpPr/>
          <p:nvPr/>
        </p:nvSpPr>
        <p:spPr>
          <a:xfrm>
            <a:off x="4854878" y="300012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0018EEB-DF91-4AE0-DC95-35BD282CD111}"/>
              </a:ext>
            </a:extLst>
          </p:cNvPr>
          <p:cNvSpPr/>
          <p:nvPr/>
        </p:nvSpPr>
        <p:spPr>
          <a:xfrm>
            <a:off x="4181339" y="3395429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B1B729-B6A7-F640-AC55-18077E7499FB}"/>
              </a:ext>
            </a:extLst>
          </p:cNvPr>
          <p:cNvSpPr txBox="1"/>
          <p:nvPr/>
        </p:nvSpPr>
        <p:spPr>
          <a:xfrm>
            <a:off x="3349697" y="3463909"/>
            <a:ext cx="934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Synthetic</a:t>
            </a:r>
            <a:r>
              <a:rPr lang="de-DE" sz="900"/>
              <a:t> Data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BC55C62-9D81-EEF5-0A3A-C36EFD1448D3}"/>
              </a:ext>
            </a:extLst>
          </p:cNvPr>
          <p:cNvSpPr/>
          <p:nvPr/>
        </p:nvSpPr>
        <p:spPr>
          <a:xfrm>
            <a:off x="2701033" y="1375100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4A2DA66-1DFF-CB07-16AF-75F0ABE96776}"/>
              </a:ext>
            </a:extLst>
          </p:cNvPr>
          <p:cNvGrpSpPr/>
          <p:nvPr/>
        </p:nvGrpSpPr>
        <p:grpSpPr>
          <a:xfrm>
            <a:off x="1124922" y="990539"/>
            <a:ext cx="5326555" cy="3915384"/>
            <a:chOff x="4041647" y="434842"/>
            <a:chExt cx="5326555" cy="391538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B4CBB0A-5B02-CDEA-5BCC-3B0091310FFF}"/>
                </a:ext>
              </a:extLst>
            </p:cNvPr>
            <p:cNvSpPr txBox="1"/>
            <p:nvPr/>
          </p:nvSpPr>
          <p:spPr>
            <a:xfrm>
              <a:off x="4041647" y="480437"/>
              <a:ext cx="15872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</a:rPr>
                <a:t>Transparency &amp; </a:t>
              </a:r>
            </a:p>
            <a:p>
              <a:pPr algn="ctr"/>
              <a:r>
                <a:rPr lang="de-DE" b="1">
                  <a:solidFill>
                    <a:schemeClr val="bg1"/>
                  </a:solidFill>
                </a:rPr>
                <a:t>Privacy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55CD8BD-D61F-4B91-8A89-F56C996E8DD9}"/>
                </a:ext>
              </a:extLst>
            </p:cNvPr>
            <p:cNvSpPr txBox="1"/>
            <p:nvPr/>
          </p:nvSpPr>
          <p:spPr>
            <a:xfrm>
              <a:off x="8195476" y="468416"/>
              <a:ext cx="9412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</a:rPr>
                <a:t>Critical </a:t>
              </a:r>
            </a:p>
            <a:p>
              <a:pPr algn="ctr"/>
              <a:r>
                <a:rPr lang="de-DE" b="1" err="1">
                  <a:solidFill>
                    <a:schemeClr val="bg1"/>
                  </a:solidFill>
                </a:rPr>
                <a:t>Enablers</a:t>
              </a:r>
              <a:endParaRPr lang="de-DE" b="1">
                <a:solidFill>
                  <a:schemeClr val="bg1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2F94AC3-FE51-DA78-1FC8-901AD5FF2D0E}"/>
                </a:ext>
              </a:extLst>
            </p:cNvPr>
            <p:cNvSpPr txBox="1"/>
            <p:nvPr/>
          </p:nvSpPr>
          <p:spPr>
            <a:xfrm>
              <a:off x="4440355" y="3827006"/>
              <a:ext cx="7441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>
                  <a:solidFill>
                    <a:schemeClr val="bg1"/>
                  </a:solidFill>
                </a:rPr>
                <a:t>Smart </a:t>
              </a:r>
            </a:p>
            <a:p>
              <a:pPr algn="ctr"/>
              <a:r>
                <a:rPr lang="de-DE" b="1">
                  <a:solidFill>
                    <a:schemeClr val="bg1"/>
                  </a:solidFill>
                </a:rPr>
                <a:t>World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AE89B03-093C-C317-FD5C-4A672E67B20F}"/>
                </a:ext>
              </a:extLst>
            </p:cNvPr>
            <p:cNvSpPr txBox="1"/>
            <p:nvPr/>
          </p:nvSpPr>
          <p:spPr>
            <a:xfrm>
              <a:off x="8149600" y="3805539"/>
              <a:ext cx="12186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err="1">
                  <a:solidFill>
                    <a:schemeClr val="bg1"/>
                  </a:solidFill>
                </a:rPr>
                <a:t>Productivity</a:t>
              </a:r>
              <a:endParaRPr lang="de-DE" b="1">
                <a:solidFill>
                  <a:schemeClr val="bg1"/>
                </a:solidFill>
              </a:endParaRPr>
            </a:p>
            <a:p>
              <a:pPr algn="ctr"/>
              <a:r>
                <a:rPr lang="de-DE" b="1">
                  <a:solidFill>
                    <a:schemeClr val="bg1"/>
                  </a:solidFill>
                </a:rPr>
                <a:t>Revolution</a:t>
              </a: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6583112-565C-7B7E-597F-4E4F5032134A}"/>
                </a:ext>
              </a:extLst>
            </p:cNvPr>
            <p:cNvGrpSpPr/>
            <p:nvPr/>
          </p:nvGrpSpPr>
          <p:grpSpPr>
            <a:xfrm>
              <a:off x="4812412" y="434842"/>
              <a:ext cx="3915384" cy="3915384"/>
              <a:chOff x="4812412" y="434842"/>
              <a:chExt cx="3915384" cy="3915384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BC88151D-72B7-0761-499A-621B255235B4}"/>
                  </a:ext>
                </a:extLst>
              </p:cNvPr>
              <p:cNvGrpSpPr/>
              <p:nvPr/>
            </p:nvGrpSpPr>
            <p:grpSpPr>
              <a:xfrm>
                <a:off x="4812412" y="434842"/>
                <a:ext cx="3915384" cy="3915384"/>
                <a:chOff x="4758080" y="498090"/>
                <a:chExt cx="3915384" cy="3915384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19646B72-AA90-CC9D-48FA-AC27C7158C02}"/>
                    </a:ext>
                  </a:extLst>
                </p:cNvPr>
                <p:cNvSpPr/>
                <p:nvPr/>
              </p:nvSpPr>
              <p:spPr>
                <a:xfrm>
                  <a:off x="4758080" y="498090"/>
                  <a:ext cx="3915384" cy="3915384"/>
                </a:xfrm>
                <a:prstGeom prst="ellipse">
                  <a:avLst/>
                </a:prstGeom>
                <a:solidFill>
                  <a:schemeClr val="bg2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4D2A7D1E-5309-4C34-8C74-EE95A0A0531D}"/>
                    </a:ext>
                  </a:extLst>
                </p:cNvPr>
                <p:cNvSpPr/>
                <p:nvPr/>
              </p:nvSpPr>
              <p:spPr>
                <a:xfrm>
                  <a:off x="5371714" y="1084558"/>
                  <a:ext cx="2742448" cy="2742448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88F73BC6-EDB0-3081-B9E9-C14FAB4107C0}"/>
                    </a:ext>
                  </a:extLst>
                </p:cNvPr>
                <p:cNvSpPr/>
                <p:nvPr/>
              </p:nvSpPr>
              <p:spPr>
                <a:xfrm>
                  <a:off x="5999226" y="1685144"/>
                  <a:ext cx="1487424" cy="1487424"/>
                </a:xfrm>
                <a:prstGeom prst="ellipse">
                  <a:avLst/>
                </a:prstGeom>
                <a:solidFill>
                  <a:srgbClr val="F39200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rgbClr val="F39200"/>
                    </a:solidFill>
                  </a:endParaRPr>
                </a:p>
              </p:txBody>
            </p: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D4B96928-C14A-4187-11BC-13E9ED954484}"/>
                    </a:ext>
                  </a:extLst>
                </p:cNvPr>
                <p:cNvCxnSpPr>
                  <a:stCxn id="88" idx="4"/>
                </p:cNvCxnSpPr>
                <p:nvPr/>
              </p:nvCxnSpPr>
              <p:spPr>
                <a:xfrm flipV="1">
                  <a:off x="6715772" y="498090"/>
                  <a:ext cx="0" cy="3915384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68B5F5DC-F87D-FFB7-8F7E-F48620649D62}"/>
                  </a:ext>
                </a:extLst>
              </p:cNvPr>
              <p:cNvCxnSpPr>
                <a:cxnSpLocks/>
                <a:stCxn id="88" idx="6"/>
                <a:endCxn id="88" idx="2"/>
              </p:cNvCxnSpPr>
              <p:nvPr/>
            </p:nvCxnSpPr>
            <p:spPr>
              <a:xfrm flipH="1">
                <a:off x="4812412" y="2392534"/>
                <a:ext cx="391538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6BB515A9-B8EB-4582-0872-33FEC0DA054C}"/>
                  </a:ext>
                </a:extLst>
              </p:cNvPr>
              <p:cNvSpPr/>
              <p:nvPr/>
            </p:nvSpPr>
            <p:spPr>
              <a:xfrm>
                <a:off x="6833236" y="2684195"/>
                <a:ext cx="230831" cy="23083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C2F8DFC-22F6-F207-8A30-E852A1A62571}"/>
                  </a:ext>
                </a:extLst>
              </p:cNvPr>
              <p:cNvSpPr txBox="1"/>
              <p:nvPr/>
            </p:nvSpPr>
            <p:spPr>
              <a:xfrm>
                <a:off x="6017129" y="542985"/>
                <a:ext cx="14237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600" b="1">
                    <a:solidFill>
                      <a:schemeClr val="bg2">
                        <a:lumMod val="50000"/>
                      </a:schemeClr>
                    </a:solidFill>
                  </a:rPr>
                  <a:t>WATCH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6DB69C3-1F4F-BD05-38ED-03BE13308614}"/>
                  </a:ext>
                </a:extLst>
              </p:cNvPr>
              <p:cNvSpPr txBox="1"/>
              <p:nvPr/>
            </p:nvSpPr>
            <p:spPr>
              <a:xfrm>
                <a:off x="5956804" y="1167156"/>
                <a:ext cx="16738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b="1">
                    <a:solidFill>
                      <a:schemeClr val="bg2"/>
                    </a:solidFill>
                  </a:rPr>
                  <a:t>PREPARE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DAD947E-C34D-752D-6EB8-11818B904C86}"/>
                  </a:ext>
                </a:extLst>
              </p:cNvPr>
              <p:cNvSpPr txBox="1"/>
              <p:nvPr/>
            </p:nvSpPr>
            <p:spPr>
              <a:xfrm>
                <a:off x="6348700" y="1689648"/>
                <a:ext cx="8178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b="1">
                    <a:solidFill>
                      <a:schemeClr val="bg1"/>
                    </a:solidFill>
                  </a:rPr>
                  <a:t>ACT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1FAE5D7-E4B7-6B6D-F52D-5A4DBFFE6958}"/>
                  </a:ext>
                </a:extLst>
              </p:cNvPr>
              <p:cNvSpPr txBox="1"/>
              <p:nvPr/>
            </p:nvSpPr>
            <p:spPr>
              <a:xfrm>
                <a:off x="6942527" y="2516799"/>
                <a:ext cx="59503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900"/>
                  <a:t>Edge AI</a:t>
                </a: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870FEB5-CCF0-F0C6-8A56-4D99BC47C333}"/>
                  </a:ext>
                </a:extLst>
              </p:cNvPr>
              <p:cNvSpPr/>
              <p:nvPr/>
            </p:nvSpPr>
            <p:spPr>
              <a:xfrm>
                <a:off x="7324991" y="3352148"/>
                <a:ext cx="230831" cy="23083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CD9DBA89-83A9-C3E1-7379-B24AF8AD3FB2}"/>
                  </a:ext>
                </a:extLst>
              </p:cNvPr>
              <p:cNvSpPr txBox="1"/>
              <p:nvPr/>
            </p:nvSpPr>
            <p:spPr>
              <a:xfrm>
                <a:off x="7137469" y="3590445"/>
                <a:ext cx="88998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900"/>
                  <a:t>Generative AI</a:t>
                </a: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6BB139ED-B198-E42A-84F9-3160FBA36EEA}"/>
                  </a:ext>
                </a:extLst>
              </p:cNvPr>
              <p:cNvSpPr/>
              <p:nvPr/>
            </p:nvSpPr>
            <p:spPr>
              <a:xfrm>
                <a:off x="8251302" y="1644496"/>
                <a:ext cx="230831" cy="23083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87EB5DD-A05A-56D2-853A-85789E132E8B}"/>
                  </a:ext>
                </a:extLst>
              </p:cNvPr>
              <p:cNvSpPr txBox="1"/>
              <p:nvPr/>
            </p:nvSpPr>
            <p:spPr>
              <a:xfrm>
                <a:off x="7612649" y="1233466"/>
                <a:ext cx="9412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900" err="1"/>
                  <a:t>Neuromorphic</a:t>
                </a:r>
                <a:r>
                  <a:rPr lang="de-DE" sz="900"/>
                  <a:t> </a:t>
                </a:r>
              </a:p>
              <a:p>
                <a:pPr algn="ctr"/>
                <a:r>
                  <a:rPr lang="de-DE" sz="900" err="1"/>
                  <a:t>computing</a:t>
                </a:r>
                <a:endParaRPr lang="de-DE" sz="900"/>
              </a:p>
            </p:txBody>
          </p:sp>
        </p:grp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E3C2F8BC-4A38-4EF0-464C-6518899EC83B}"/>
              </a:ext>
            </a:extLst>
          </p:cNvPr>
          <p:cNvSpPr/>
          <p:nvPr/>
        </p:nvSpPr>
        <p:spPr>
          <a:xfrm>
            <a:off x="2243932" y="230542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7B5F4B-DB01-E716-938D-30D97078D51F}"/>
              </a:ext>
            </a:extLst>
          </p:cNvPr>
          <p:cNvSpPr txBox="1"/>
          <p:nvPr/>
        </p:nvSpPr>
        <p:spPr>
          <a:xfrm>
            <a:off x="1865924" y="2067511"/>
            <a:ext cx="1210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Human-</a:t>
            </a:r>
            <a:r>
              <a:rPr lang="de-DE" sz="900" err="1"/>
              <a:t>Centered</a:t>
            </a:r>
            <a:r>
              <a:rPr lang="de-DE" sz="900"/>
              <a:t> AI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307B9E-DCD8-6E9A-97CB-694644F3B75E}"/>
              </a:ext>
            </a:extLst>
          </p:cNvPr>
          <p:cNvSpPr txBox="1"/>
          <p:nvPr/>
        </p:nvSpPr>
        <p:spPr>
          <a:xfrm>
            <a:off x="2083494" y="1693526"/>
            <a:ext cx="9605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Responsible</a:t>
            </a:r>
            <a:r>
              <a:rPr lang="de-DE" sz="900"/>
              <a:t> AI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95A72D2E-37D3-A64C-D64D-77303B38BCD7}"/>
              </a:ext>
            </a:extLst>
          </p:cNvPr>
          <p:cNvSpPr/>
          <p:nvPr/>
        </p:nvSpPr>
        <p:spPr>
          <a:xfrm>
            <a:off x="2853433" y="1527500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EFE094C-3C74-4E1B-9213-0656E01A61AF}"/>
              </a:ext>
            </a:extLst>
          </p:cNvPr>
          <p:cNvSpPr/>
          <p:nvPr/>
        </p:nvSpPr>
        <p:spPr>
          <a:xfrm>
            <a:off x="3875877" y="293935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95C5270-9EF2-B73B-5EDD-4E47D762EBCE}"/>
              </a:ext>
            </a:extLst>
          </p:cNvPr>
          <p:cNvSpPr txBox="1"/>
          <p:nvPr/>
        </p:nvSpPr>
        <p:spPr>
          <a:xfrm>
            <a:off x="3119672" y="2702020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Edge Computer Vision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03C75EC1-F15F-62B0-77D5-A5AC29AA4739}"/>
              </a:ext>
            </a:extLst>
          </p:cNvPr>
          <p:cNvSpPr/>
          <p:nvPr/>
        </p:nvSpPr>
        <p:spPr>
          <a:xfrm>
            <a:off x="5550360" y="309719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B87B179-5C7D-2F69-D26E-757897775180}"/>
              </a:ext>
            </a:extLst>
          </p:cNvPr>
          <p:cNvSpPr txBox="1"/>
          <p:nvPr/>
        </p:nvSpPr>
        <p:spPr>
          <a:xfrm>
            <a:off x="4895818" y="333215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Self-</a:t>
            </a:r>
            <a:r>
              <a:rPr lang="de-DE" sz="900" err="1"/>
              <a:t>Supervised</a:t>
            </a:r>
            <a:r>
              <a:rPr lang="de-DE" sz="900"/>
              <a:t> </a:t>
            </a:r>
          </a:p>
          <a:p>
            <a:pPr algn="ctr"/>
            <a:r>
              <a:rPr lang="de-DE" sz="900"/>
              <a:t>Learning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1B2D0FF-B3E7-8EEB-67A8-0E3A803859B9}"/>
              </a:ext>
            </a:extLst>
          </p:cNvPr>
          <p:cNvSpPr txBox="1"/>
          <p:nvPr/>
        </p:nvSpPr>
        <p:spPr>
          <a:xfrm>
            <a:off x="4699790" y="277257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Model </a:t>
            </a:r>
          </a:p>
          <a:p>
            <a:pPr algn="ctr"/>
            <a:r>
              <a:rPr lang="de-DE" sz="900" err="1"/>
              <a:t>Compression</a:t>
            </a:r>
            <a:endParaRPr lang="de-DE" sz="90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22A70DDF-4DCC-A0EC-4EC8-A11586E38EFB}"/>
              </a:ext>
            </a:extLst>
          </p:cNvPr>
          <p:cNvSpPr/>
          <p:nvPr/>
        </p:nvSpPr>
        <p:spPr>
          <a:xfrm>
            <a:off x="5007278" y="315252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D4F1AAF-A45E-EF50-3012-CD8915FFF4CD}"/>
              </a:ext>
            </a:extLst>
          </p:cNvPr>
          <p:cNvSpPr/>
          <p:nvPr/>
        </p:nvSpPr>
        <p:spPr>
          <a:xfrm>
            <a:off x="4333739" y="3547829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A2F9D99-EAAC-86AF-7AD9-3D2DC8F6B626}"/>
              </a:ext>
            </a:extLst>
          </p:cNvPr>
          <p:cNvSpPr txBox="1"/>
          <p:nvPr/>
        </p:nvSpPr>
        <p:spPr>
          <a:xfrm>
            <a:off x="3502097" y="3616309"/>
            <a:ext cx="934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Synthetic</a:t>
            </a:r>
            <a:r>
              <a:rPr lang="de-DE" sz="900"/>
              <a:t> Data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8733515-BD38-A46C-42AC-402781171C0F}"/>
              </a:ext>
            </a:extLst>
          </p:cNvPr>
          <p:cNvSpPr/>
          <p:nvPr/>
        </p:nvSpPr>
        <p:spPr>
          <a:xfrm>
            <a:off x="2395174" y="324245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BD2B3D1-BD3B-F19F-2E69-25D1CA20588D}"/>
              </a:ext>
            </a:extLst>
          </p:cNvPr>
          <p:cNvSpPr txBox="1"/>
          <p:nvPr/>
        </p:nvSpPr>
        <p:spPr>
          <a:xfrm>
            <a:off x="2106268" y="2992917"/>
            <a:ext cx="8515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Smart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ACFD5DD-FA02-0A1C-FA86-B3813C4615B7}"/>
              </a:ext>
            </a:extLst>
          </p:cNvPr>
          <p:cNvSpPr txBox="1"/>
          <p:nvPr/>
        </p:nvSpPr>
        <p:spPr>
          <a:xfrm>
            <a:off x="2829736" y="3922336"/>
            <a:ext cx="11272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Spatial</a:t>
            </a:r>
            <a:r>
              <a:rPr lang="de-DE" sz="900"/>
              <a:t> Computing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0E3ADCB-A7AB-D2DB-23C9-3E4DC65F32B6}"/>
              </a:ext>
            </a:extLst>
          </p:cNvPr>
          <p:cNvSpPr/>
          <p:nvPr/>
        </p:nvSpPr>
        <p:spPr>
          <a:xfrm>
            <a:off x="2717700" y="4084789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46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A49D8-DD24-BB8F-7FCD-B2D0FD29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6</a:t>
            </a:fld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083A335F-0CB5-003C-BD86-1032518C3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761" y="102393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/>
              <a:t>Future </a:t>
            </a:r>
            <a:r>
              <a:rPr lang="de-DE" sz="2200" b="1" err="1"/>
              <a:t>of</a:t>
            </a:r>
            <a:r>
              <a:rPr lang="de-DE" sz="2200" b="1"/>
              <a:t> AI in </a:t>
            </a:r>
            <a:r>
              <a:rPr lang="de-DE" sz="2200" b="1" err="1"/>
              <a:t>Tourism</a:t>
            </a:r>
            <a:r>
              <a:rPr lang="de-DE" sz="2200" b="1"/>
              <a:t> Mobility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D6BE2-AA89-6348-0044-8D7C93CA48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130"/>
          <a:stretch/>
        </p:blipFill>
        <p:spPr>
          <a:xfrm>
            <a:off x="901356" y="829098"/>
            <a:ext cx="2370461" cy="19089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93729A-EAFB-4BCE-CFAC-FAE258AF61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86769" y="849107"/>
            <a:ext cx="2370461" cy="1883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2961E7-A7F3-49D4-7419-7562848CF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965" b="8805"/>
          <a:stretch/>
        </p:blipFill>
        <p:spPr>
          <a:xfrm>
            <a:off x="5872183" y="838006"/>
            <a:ext cx="2370461" cy="18838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EAE20D-A9D7-F93D-59C3-6D03D50D015D}"/>
              </a:ext>
            </a:extLst>
          </p:cNvPr>
          <p:cNvSpPr txBox="1"/>
          <p:nvPr/>
        </p:nvSpPr>
        <p:spPr>
          <a:xfrm>
            <a:off x="7045561" y="2803240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Sustainable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tourism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practices</a:t>
            </a:r>
            <a:endParaRPr lang="de-DE" sz="1200" b="1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3971EB-C3C9-18BE-BFEF-810065B0F58F}"/>
              </a:ext>
            </a:extLst>
          </p:cNvPr>
          <p:cNvSpPr txBox="1"/>
          <p:nvPr/>
        </p:nvSpPr>
        <p:spPr>
          <a:xfrm>
            <a:off x="2049710" y="2848475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Smart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mobility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solutions</a:t>
            </a:r>
            <a:endParaRPr lang="de-DE" sz="1200" b="1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17306A-143D-7636-9466-EA71C3882F07}"/>
              </a:ext>
            </a:extLst>
          </p:cNvPr>
          <p:cNvSpPr txBox="1"/>
          <p:nvPr/>
        </p:nvSpPr>
        <p:spPr>
          <a:xfrm>
            <a:off x="3735779" y="2803240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Dynamic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crowd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management</a:t>
            </a:r>
            <a:endParaRPr lang="de-DE" sz="1200" b="1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7BB4B3-8287-4E8C-CB69-61FC2C627861}"/>
              </a:ext>
            </a:extLst>
          </p:cNvPr>
          <p:cNvSpPr txBox="1"/>
          <p:nvPr/>
        </p:nvSpPr>
        <p:spPr>
          <a:xfrm>
            <a:off x="5359493" y="2799658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Location-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based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services</a:t>
            </a:r>
            <a:endParaRPr lang="de-DE" sz="1200" b="1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522EBB-ACC5-85D1-9C87-D39DA65E29E2}"/>
              </a:ext>
            </a:extLst>
          </p:cNvPr>
          <p:cNvSpPr txBox="1"/>
          <p:nvPr/>
        </p:nvSpPr>
        <p:spPr>
          <a:xfrm>
            <a:off x="419183" y="2853528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Autonomous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Transportation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2E38E9-5B36-D6F6-6F90-043482F6F05D}"/>
              </a:ext>
            </a:extLst>
          </p:cNvPr>
          <p:cNvSpPr txBox="1"/>
          <p:nvPr/>
        </p:nvSpPr>
        <p:spPr>
          <a:xfrm>
            <a:off x="7045561" y="3305041"/>
            <a:ext cx="1727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Montserrat Medium" panose="00000600000000000000" pitchFamily="2" charset="0"/>
              </a:rPr>
              <a:t>Optimizing travel routes and encouraging eco-friendly transportation options</a:t>
            </a:r>
            <a:endParaRPr lang="de-DE" sz="1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BFC839-6FC9-6420-4BDB-32415343866D}"/>
              </a:ext>
            </a:extLst>
          </p:cNvPr>
          <p:cNvSpPr txBox="1"/>
          <p:nvPr/>
        </p:nvSpPr>
        <p:spPr>
          <a:xfrm>
            <a:off x="2000980" y="3309502"/>
            <a:ext cx="172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Montserrat Medium" panose="00000600000000000000" pitchFamily="2" charset="0"/>
              </a:rPr>
              <a:t>Smart mobility platforms integrate various mobility modes, allowing tourists to plan and book multi-modal journeys (flights, taxis, etc.)</a:t>
            </a:r>
            <a:endParaRPr lang="de-DE" sz="1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10DC4A-F8E1-EDAE-FD05-EAD13BCF78B0}"/>
              </a:ext>
            </a:extLst>
          </p:cNvPr>
          <p:cNvSpPr txBox="1"/>
          <p:nvPr/>
        </p:nvSpPr>
        <p:spPr>
          <a:xfrm>
            <a:off x="3687051" y="3309502"/>
            <a:ext cx="17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Montserrat Medium" panose="00000600000000000000" pitchFamily="2" charset="0"/>
              </a:rPr>
              <a:t>Optimize tourist flow at popular attractions and events, reducing congestion and enhancing visitor experiences.</a:t>
            </a:r>
            <a:endParaRPr lang="de-DE" sz="1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FF0B56-55B4-2E42-0F2E-929502024FFA}"/>
              </a:ext>
            </a:extLst>
          </p:cNvPr>
          <p:cNvSpPr txBox="1"/>
          <p:nvPr/>
        </p:nvSpPr>
        <p:spPr>
          <a:xfrm>
            <a:off x="5359493" y="3315561"/>
            <a:ext cx="17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Montserrat Medium" panose="00000600000000000000" pitchFamily="2" charset="0"/>
              </a:rPr>
              <a:t>Offer tourists real-time information, recommendations, and discounts based on their location and preferences.</a:t>
            </a:r>
            <a:endParaRPr lang="de-DE" sz="1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F22664-E4CF-EF0B-8A1C-B364957184B4}"/>
              </a:ext>
            </a:extLst>
          </p:cNvPr>
          <p:cNvSpPr txBox="1"/>
          <p:nvPr/>
        </p:nvSpPr>
        <p:spPr>
          <a:xfrm>
            <a:off x="370455" y="3303810"/>
            <a:ext cx="172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Montserrat Medium" panose="00000600000000000000" pitchFamily="2" charset="0"/>
              </a:rPr>
              <a:t>AI will drive the development of autonomous vehicles, including self-driving taxis, buses, and shuttles, in tourist destinations.</a:t>
            </a:r>
            <a:endParaRPr lang="de-DE" sz="1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506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CEA3124-9E78-DDBC-9036-B06EBFCCD3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480494" y="-13658"/>
            <a:ext cx="6663506" cy="515715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7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526498" y="2703636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81C6A-6F83-F8E5-0E73-2FEA363C1DEE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E25C14C4-072E-8B65-FABE-CA8D072CA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090063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5344007-8C8C-252D-F0C1-3C6C5874485C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3B41FA9-539D-E93C-3765-852599039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429536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E86FB9A-5FF5-BECD-6CE8-7BAC2FCB41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2215609"/>
              </p:ext>
            </p:extLst>
          </p:nvPr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F57B3D4-82DC-42E9-3803-34CC90C0C003}"/>
              </a:ext>
            </a:extLst>
          </p:cNvPr>
          <p:cNvSpPr txBox="1"/>
          <p:nvPr/>
        </p:nvSpPr>
        <p:spPr>
          <a:xfrm>
            <a:off x="2565001" y="4748248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err="1">
                <a:solidFill>
                  <a:schemeClr val="tx1"/>
                </a:solidFill>
                <a:hlinkClick r:id="rId18"/>
              </a:rPr>
              <a:t>VisoAI</a:t>
            </a:r>
            <a:r>
              <a:rPr lang="de-DE" sz="1000">
                <a:solidFill>
                  <a:schemeClr val="tx1"/>
                </a:solidFill>
                <a:hlinkClick r:id="rId18"/>
              </a:rPr>
              <a:t>, </a:t>
            </a:r>
            <a:r>
              <a:rPr lang="de-DE" sz="1000" err="1">
                <a:solidFill>
                  <a:schemeClr val="tx1"/>
                </a:solidFill>
                <a:hlinkClick r:id="rId18"/>
              </a:rPr>
              <a:t>n.d</a:t>
            </a:r>
            <a:r>
              <a:rPr lang="de-DE" sz="1000">
                <a:solidFill>
                  <a:schemeClr val="tx1"/>
                </a:solidFill>
                <a:hlinkClick r:id="rId18"/>
              </a:rPr>
              <a:t>.</a:t>
            </a:r>
            <a:r>
              <a:rPr lang="de-DE" sz="100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5" name="Picture 24" descr="A person holding a transparent device&#10;&#10;Description automatically generated">
            <a:extLst>
              <a:ext uri="{FF2B5EF4-FFF2-40B4-BE49-F238E27FC236}">
                <a16:creationId xmlns:a16="http://schemas.microsoft.com/office/drawing/2014/main" id="{2E018A27-96E5-B531-2E78-8DABF56E73D1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alphaModFix amt="20000"/>
          </a:blip>
          <a:stretch>
            <a:fillRect/>
          </a:stretch>
        </p:blipFill>
        <p:spPr>
          <a:xfrm>
            <a:off x="2480494" y="-19311"/>
            <a:ext cx="6665801" cy="51576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3925789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de-AT" sz="2200" b="1">
                <a:solidFill>
                  <a:schemeClr val="tx1"/>
                </a:solidFill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cases</a:t>
            </a:r>
            <a:r>
              <a:rPr lang="de-AT" sz="2200" b="1">
                <a:solidFill>
                  <a:schemeClr val="tx1"/>
                </a:solidFill>
                <a:latin typeface="Montserrat Medium" panose="00000600000000000000" pitchFamily="2" charset="0"/>
              </a:rPr>
              <a:t> in your industry</a:t>
            </a:r>
            <a:endParaRPr lang="en-US" sz="2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3098667" y="800936"/>
            <a:ext cx="5094357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200" b="1">
                <a:solidFill>
                  <a:schemeClr val="tx1"/>
                </a:solidFill>
                <a:latin typeface="Montserrat Medium" panose="00000600000000000000" pitchFamily="2" charset="0"/>
              </a:rPr>
              <a:t>AI-</a:t>
            </a:r>
            <a:r>
              <a:rPr lang="de-DE" sz="3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Assisted</a:t>
            </a:r>
            <a:r>
              <a:rPr lang="de-DE" sz="32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Parking</a:t>
            </a:r>
            <a:r>
              <a:rPr lang="de-DE" sz="3200" b="1">
                <a:solidFill>
                  <a:schemeClr val="tx1"/>
                </a:solidFill>
                <a:latin typeface="Montserrat Medium" panose="00000600000000000000" pitchFamily="2" charset="0"/>
              </a:rPr>
              <a:t> Lot </a:t>
            </a:r>
            <a:r>
              <a:rPr lang="de-DE" sz="3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Occupancy</a:t>
            </a:r>
            <a:endParaRPr lang="de-DE" sz="3200" b="1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4C5FCC5-EA7B-4AB1-0E5A-10AC036D66D0}"/>
              </a:ext>
            </a:extLst>
          </p:cNvPr>
          <p:cNvSpPr txBox="1"/>
          <p:nvPr/>
        </p:nvSpPr>
        <p:spPr>
          <a:xfrm>
            <a:off x="5407569" y="2406257"/>
            <a:ext cx="3209933" cy="17081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Using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deep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learning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algorithms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, a Swiss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start-up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compute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objects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in a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camera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video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stream. This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be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used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to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smart.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It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helps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reduce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traffic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congestion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in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peak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tx1"/>
                </a:solidFill>
                <a:latin typeface="Montserrat Medium" panose="00000600000000000000" pitchFamily="2" charset="0"/>
              </a:rPr>
              <a:t>hours</a:t>
            </a:r>
            <a:r>
              <a:rPr lang="de-DE" sz="1500">
                <a:solidFill>
                  <a:schemeClr val="tx1"/>
                </a:solidFill>
                <a:latin typeface="Montserrat Medium" panose="00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306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C7A7166-0D9A-9C22-9A47-BF63CE279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168" y="679987"/>
            <a:ext cx="6508677" cy="439907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solidFill>
                  <a:schemeClr val="tx1"/>
                </a:solidFill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cases</a:t>
            </a:r>
            <a:r>
              <a:rPr lang="de-AT" sz="2200" b="1">
                <a:solidFill>
                  <a:schemeClr val="tx1"/>
                </a:solidFill>
                <a:latin typeface="Montserrat Medium" panose="00000600000000000000" pitchFamily="2" charset="0"/>
              </a:rPr>
              <a:t> in your industry</a:t>
            </a:r>
            <a:endParaRPr lang="en-US" sz="220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8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89155" y="257175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6C819A-8046-3C0F-FD95-2BF4FB648277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0DDB24E-A1FF-013A-2F5B-01AA911D2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899102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9D78F30-4384-D694-102A-001C0676CB87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4A6F725-A764-F4CE-77F1-A3EA217FD8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0283184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5F7FF72-F952-DD3D-3EC8-E2CDB734B8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813147"/>
              </p:ext>
            </p:extLst>
          </p:nvPr>
        </p:nvGraphicFramePr>
        <p:xfrm>
          <a:off x="-168097" y="3029505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0E18883-0E7E-5B71-B503-3B90A9F7D3F3}"/>
              </a:ext>
            </a:extLst>
          </p:cNvPr>
          <p:cNvSpPr txBox="1"/>
          <p:nvPr/>
        </p:nvSpPr>
        <p:spPr>
          <a:xfrm>
            <a:off x="2764013" y="4778382"/>
            <a:ext cx="12618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>
                <a:hlinkClick r:id="rId18"/>
              </a:rPr>
              <a:t>Nikko </a:t>
            </a:r>
            <a:r>
              <a:rPr lang="de-DE" sz="1000" err="1">
                <a:hlinkClick r:id="rId18"/>
              </a:rPr>
              <a:t>MaaS</a:t>
            </a:r>
            <a:r>
              <a:rPr lang="de-DE" sz="1000">
                <a:hlinkClick r:id="rId18"/>
              </a:rPr>
              <a:t>, 2021</a:t>
            </a:r>
            <a:r>
              <a:rPr lang="de-DE" sz="1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31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9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510227" y="272267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46605-53E3-D5B8-CC73-2FF376D27BFD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10D0D1-D0AE-510F-3B98-6355C8D7B3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060299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83E79B-FDBE-0EB6-1344-0217AC7B43DF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8A508AB-D6CA-C3CA-4EDC-80569594EA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8307034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87BC39C1-7972-6F0D-A785-C14961DF3D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1378" y="609620"/>
            <a:ext cx="6662622" cy="453387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697190" y="700083"/>
            <a:ext cx="40092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chemeClr val="tx1"/>
                </a:solidFill>
                <a:latin typeface="Montserrat Medium" panose="00000600000000000000" pitchFamily="2" charset="0"/>
              </a:rPr>
              <a:t>Generative AI </a:t>
            </a:r>
            <a:r>
              <a:rPr lang="de-DE" sz="3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hotel</a:t>
            </a:r>
            <a:r>
              <a:rPr lang="de-DE" sz="32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err="1">
                <a:solidFill>
                  <a:schemeClr val="tx1"/>
                </a:solidFill>
                <a:latin typeface="Montserrat Medium" panose="00000600000000000000" pitchFamily="2" charset="0"/>
              </a:rPr>
              <a:t>concierge</a:t>
            </a:r>
            <a:endParaRPr lang="de-DE" sz="3200" b="1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0C2CDA-EF87-1F12-C55C-CCA0E6C703D1}"/>
              </a:ext>
            </a:extLst>
          </p:cNvPr>
          <p:cNvSpPr txBox="1"/>
          <p:nvPr/>
        </p:nvSpPr>
        <p:spPr>
          <a:xfrm>
            <a:off x="3089204" y="4806482"/>
            <a:ext cx="1162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err="1">
                <a:hlinkClick r:id="rId13"/>
              </a:rPr>
              <a:t>EasyWayAI</a:t>
            </a:r>
            <a:r>
              <a:rPr lang="de-DE" sz="1000">
                <a:hlinkClick r:id="rId13"/>
              </a:rPr>
              <a:t>, </a:t>
            </a:r>
            <a:r>
              <a:rPr lang="de-DE" sz="1000" err="1">
                <a:hlinkClick r:id="rId13"/>
              </a:rPr>
              <a:t>n.d</a:t>
            </a:r>
            <a:r>
              <a:rPr lang="de-DE" sz="1000">
                <a:hlinkClick r:id="rId13"/>
              </a:rPr>
              <a:t>.</a:t>
            </a:r>
            <a:r>
              <a:rPr lang="de-DE" sz="100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latin typeface="Montserrat Medium" panose="00000600000000000000" pitchFamily="2" charset="0"/>
              </a:rPr>
              <a:t>cases</a:t>
            </a:r>
            <a:r>
              <a:rPr lang="de-AT" sz="2200" b="1">
                <a:latin typeface="Montserrat Medium" panose="00000600000000000000" pitchFamily="2" charset="0"/>
              </a:rPr>
              <a:t> in your industry</a:t>
            </a:r>
            <a:endParaRPr lang="en-US" sz="2200">
              <a:latin typeface="Montserrat Medium" panose="00000600000000000000" pitchFamily="2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62F881FE-24BD-610A-944B-F3B26B32E0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106298"/>
              </p:ext>
            </p:extLst>
          </p:nvPr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23292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670</Words>
  <Application>Microsoft Office PowerPoint</Application>
  <PresentationFormat>On-screen Show (16:9)</PresentationFormat>
  <Paragraphs>219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Montserrat</vt:lpstr>
      <vt:lpstr>Calibri</vt:lpstr>
      <vt:lpstr>Wingdings</vt:lpstr>
      <vt:lpstr>Montserrat Medium</vt:lpstr>
      <vt:lpstr>Arial</vt:lpstr>
      <vt:lpstr>Office</vt:lpstr>
      <vt:lpstr>PowerPoint Presentation</vt:lpstr>
      <vt:lpstr>PowerPoint Presentation</vt:lpstr>
      <vt:lpstr>Where does Machine Learning have Impact?</vt:lpstr>
      <vt:lpstr>Why Deep Learning?</vt:lpstr>
      <vt:lpstr>PowerPoint Presentation</vt:lpstr>
      <vt:lpstr>Future of AI in Tourism Mobility</vt:lpstr>
      <vt:lpstr>PowerPoint Presentation</vt:lpstr>
      <vt:lpstr>PowerPoint Presentation</vt:lpstr>
      <vt:lpstr>PowerPoint Presentation</vt:lpstr>
      <vt:lpstr>PowerPoint Presentation</vt:lpstr>
      <vt:lpstr>To select the best AI tools, businesses should:</vt:lpstr>
      <vt:lpstr>Tips for integrating AI at your workplace</vt:lpstr>
      <vt:lpstr>Where to go from here?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Michael Thelen</cp:lastModifiedBy>
  <cp:revision>1</cp:revision>
  <dcterms:modified xsi:type="dcterms:W3CDTF">2024-03-27T12:40:11Z</dcterms:modified>
</cp:coreProperties>
</file>