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85" r:id="rId2"/>
    <p:sldId id="328" r:id="rId3"/>
    <p:sldId id="330" r:id="rId4"/>
    <p:sldId id="325" r:id="rId5"/>
    <p:sldId id="284" r:id="rId6"/>
    <p:sldId id="318" r:id="rId7"/>
    <p:sldId id="312" r:id="rId8"/>
    <p:sldId id="305" r:id="rId9"/>
    <p:sldId id="315" r:id="rId10"/>
    <p:sldId id="316" r:id="rId11"/>
    <p:sldId id="323" r:id="rId12"/>
    <p:sldId id="324" r:id="rId13"/>
    <p:sldId id="313" r:id="rId14"/>
    <p:sldId id="317" r:id="rId15"/>
    <p:sldId id="320" r:id="rId16"/>
    <p:sldId id="329" r:id="rId17"/>
    <p:sldId id="333" r:id="rId18"/>
    <p:sldId id="321" r:id="rId19"/>
    <p:sldId id="322" r:id="rId20"/>
  </p:sldIdLst>
  <p:sldSz cx="9144000" cy="5143500" type="screen16x9"/>
  <p:notesSz cx="7099300" cy="10234613"/>
  <p:embeddedFontLst>
    <p:embeddedFont>
      <p:font typeface="Montserrat" pitchFamily="2" charset="0"/>
      <p:regular r:id="rId22"/>
      <p:bold r:id="rId23"/>
      <p:italic r:id="rId24"/>
      <p:boldItalic r:id="rId25"/>
    </p:embeddedFont>
    <p:embeddedFont>
      <p:font typeface="Montserrat Medium" pitchFamily="2" charset="0"/>
      <p:regular r:id="rId26"/>
      <p:italic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898">
          <p15:clr>
            <a:srgbClr val="A4A3A4"/>
          </p15:clr>
        </p15:guide>
        <p15:guide id="2" pos="372">
          <p15:clr>
            <a:srgbClr val="A4A3A4"/>
          </p15:clr>
        </p15:guide>
        <p15:guide id="3" orient="horz" pos="29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39200"/>
    <a:srgbClr val="E66914"/>
    <a:srgbClr val="FFF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78A7D-E24A-48E1-B7B2-170D444868B6}" v="73" dt="2024-04-05T08:18:50.3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3898"/>
        <p:guide pos="372"/>
        <p:guide orient="horz" pos="29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font" Target="fonts/font5.fntdata" Id="rId26" /><Relationship Type="http://schemas.openxmlformats.org/officeDocument/2006/relationships/notesMaster" Target="notesMasters/notesMaster1.xml" Id="rId21" /><Relationship Type="http://schemas.openxmlformats.org/officeDocument/2006/relationships/theme" Target="theme/theme1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font" Target="fonts/font4.fntdata" Id="rId25" /><Relationship Type="http://schemas.openxmlformats.org/officeDocument/2006/relationships/viewProps" Target="viewProps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font" Target="fonts/font8.fntdata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font" Target="fonts/font3.fntdata" Id="rId24" /><Relationship Type="http://schemas.openxmlformats.org/officeDocument/2006/relationships/presProps" Target="presProps.xml" Id="rId32" /><Relationship Type="http://schemas.microsoft.com/office/2015/10/relationships/revisionInfo" Target="revisionInfo.xml" Id="rId37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font" Target="fonts/font2.fntdata" Id="rId23" /><Relationship Type="http://schemas.openxmlformats.org/officeDocument/2006/relationships/font" Target="fonts/font7.fntdata" Id="rId28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font" Target="fonts/font10.fntdata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font" Target="fonts/font1.fntdata" Id="rId22" /><Relationship Type="http://schemas.openxmlformats.org/officeDocument/2006/relationships/font" Target="fonts/font6.fntdata" Id="rId27" /><Relationship Type="http://schemas.openxmlformats.org/officeDocument/2006/relationships/font" Target="fonts/font9.fntdata" Id="rId30" /><Relationship Type="http://schemas.openxmlformats.org/officeDocument/2006/relationships/tableStyles" Target="tableStyles.xml" Id="rId35" /><Relationship Type="http://schemas.openxmlformats.org/officeDocument/2006/relationships/slide" Target="slides/slide7.xml" Id="rId8" /><Relationship Type="http://schemas.openxmlformats.org/officeDocument/2006/relationships/slide" Target="slides/slide2.xml" Id="rId3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Industry 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Transportation, Storage, Logistics</c:v>
                </c:pt>
                <c:pt idx="1">
                  <c:v>Retail</c:v>
                </c:pt>
                <c:pt idx="2">
                  <c:v>Communications</c:v>
                </c:pt>
                <c:pt idx="3">
                  <c:v>IT</c:v>
                </c:pt>
                <c:pt idx="4">
                  <c:v>Industry/Manufacturing</c:v>
                </c:pt>
                <c:pt idx="5">
                  <c:v>Healthcare</c:v>
                </c:pt>
                <c:pt idx="6">
                  <c:v>Economic, Technical, or Scientific Services</c:v>
                </c:pt>
                <c:pt idx="7">
                  <c:v>Banking and Finance</c:v>
                </c:pt>
                <c:pt idx="8">
                  <c:v>Energy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3.8</c:v>
                </c:pt>
                <c:pt idx="1">
                  <c:v>3.2</c:v>
                </c:pt>
                <c:pt idx="2">
                  <c:v>2.9</c:v>
                </c:pt>
                <c:pt idx="3">
                  <c:v>2.7</c:v>
                </c:pt>
                <c:pt idx="4">
                  <c:v>2.4</c:v>
                </c:pt>
                <c:pt idx="5">
                  <c:v>2.2999999999999998</c:v>
                </c:pt>
                <c:pt idx="6">
                  <c:v>2</c:v>
                </c:pt>
                <c:pt idx="7">
                  <c:v>1.5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EB-41D3-A13C-5205724C53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96902191"/>
        <c:axId val="57244912"/>
      </c:barChart>
      <c:catAx>
        <c:axId val="5969021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>
                    <a:solidFill>
                      <a:schemeClr val="tx1"/>
                    </a:solidFill>
                  </a:rPr>
                  <a:t>Company Industry</a:t>
                </a:r>
              </a:p>
            </c:rich>
          </c:tx>
          <c:layout>
            <c:manualLayout>
              <c:xMode val="edge"/>
              <c:yMode val="edge"/>
              <c:x val="0"/>
              <c:y val="0.319348671259842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44912"/>
        <c:crosses val="autoZero"/>
        <c:auto val="1"/>
        <c:lblAlgn val="ctr"/>
        <c:lblOffset val="100"/>
        <c:noMultiLvlLbl val="0"/>
      </c:catAx>
      <c:valAx>
        <c:axId val="57244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solidFill>
                      <a:schemeClr val="tx1"/>
                    </a:solidFill>
                  </a:rPr>
                  <a:t>Average</a:t>
                </a:r>
                <a:r>
                  <a:rPr lang="de-DE" baseline="0">
                    <a:solidFill>
                      <a:schemeClr val="tx1"/>
                    </a:solidFill>
                  </a:rPr>
                  <a:t> Score</a:t>
                </a:r>
                <a:endParaRPr lang="de-DE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650048720472441"/>
              <c:y val="0.93989050196850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6902191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5B4ED-3A0D-4938-931C-54A6800E218D}" type="doc">
      <dgm:prSet loTypeId="urn:microsoft.com/office/officeart/2005/8/layout/venn2" loCatId="relationship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331225C3-9D0D-4167-8E1C-F5BA6308C0D8}">
      <dgm:prSet phldrT="[Text]" custT="1"/>
      <dgm:spPr/>
      <dgm:t>
        <a:bodyPr/>
        <a:lstStyle/>
        <a:p>
          <a:r>
            <a:rPr lang="de-DE" sz="1600"/>
            <a:t>AI</a:t>
          </a:r>
        </a:p>
      </dgm:t>
    </dgm:pt>
    <dgm:pt modelId="{1A6E4470-CBA0-4A25-A363-D54E7D75FB75}" type="parTrans" cxnId="{BF32F686-FDB3-4F1A-9CF4-136C2B2AF1A7}">
      <dgm:prSet/>
      <dgm:spPr/>
      <dgm:t>
        <a:bodyPr/>
        <a:lstStyle/>
        <a:p>
          <a:endParaRPr lang="de-DE"/>
        </a:p>
      </dgm:t>
    </dgm:pt>
    <dgm:pt modelId="{C0F5B76C-0407-4D24-A00C-C286AD24C162}" type="sibTrans" cxnId="{BF32F686-FDB3-4F1A-9CF4-136C2B2AF1A7}">
      <dgm:prSet/>
      <dgm:spPr/>
      <dgm:t>
        <a:bodyPr/>
        <a:lstStyle/>
        <a:p>
          <a:endParaRPr lang="de-DE"/>
        </a:p>
      </dgm:t>
    </dgm:pt>
    <dgm:pt modelId="{5F4947E2-7904-4B28-ABB3-3AB3AD7E61DB}">
      <dgm:prSet phldrT="[Text]" custT="1"/>
      <dgm:spPr/>
      <dgm:t>
        <a:bodyPr/>
        <a:lstStyle/>
        <a:p>
          <a:r>
            <a:rPr lang="de-DE" sz="1050" err="1"/>
            <a:t>Machine</a:t>
          </a:r>
          <a:r>
            <a:rPr lang="de-DE" sz="1050"/>
            <a:t> Learning</a:t>
          </a:r>
        </a:p>
      </dgm:t>
    </dgm:pt>
    <dgm:pt modelId="{F6822196-3650-4563-9643-72A0772A0EBD}" type="parTrans" cxnId="{BB7758A6-5E83-4829-B27C-E2E1C676B7C9}">
      <dgm:prSet/>
      <dgm:spPr/>
      <dgm:t>
        <a:bodyPr/>
        <a:lstStyle/>
        <a:p>
          <a:endParaRPr lang="de-DE"/>
        </a:p>
      </dgm:t>
    </dgm:pt>
    <dgm:pt modelId="{39884480-6AC1-46EE-9665-6EC99DB02CB6}" type="sibTrans" cxnId="{BB7758A6-5E83-4829-B27C-E2E1C676B7C9}">
      <dgm:prSet/>
      <dgm:spPr/>
      <dgm:t>
        <a:bodyPr/>
        <a:lstStyle/>
        <a:p>
          <a:endParaRPr lang="de-DE"/>
        </a:p>
      </dgm:t>
    </dgm:pt>
    <dgm:pt modelId="{F71CC2A7-070B-421D-9E08-B98CB25044EC}">
      <dgm:prSet phldrT="[Text]" custT="1"/>
      <dgm:spPr/>
      <dgm:t>
        <a:bodyPr/>
        <a:lstStyle/>
        <a:p>
          <a:r>
            <a:rPr lang="de-DE" sz="1100"/>
            <a:t>Deep Learning</a:t>
          </a:r>
        </a:p>
      </dgm:t>
    </dgm:pt>
    <dgm:pt modelId="{F471CE48-BDD0-4B4E-97EE-875B736A917D}" type="parTrans" cxnId="{FD447CF9-9B3E-46AD-8E4C-14190B93EEC1}">
      <dgm:prSet/>
      <dgm:spPr/>
      <dgm:t>
        <a:bodyPr/>
        <a:lstStyle/>
        <a:p>
          <a:endParaRPr lang="de-DE"/>
        </a:p>
      </dgm:t>
    </dgm:pt>
    <dgm:pt modelId="{752D62CB-AA02-4DE8-AD6A-4C3E78EDB4FD}" type="sibTrans" cxnId="{FD447CF9-9B3E-46AD-8E4C-14190B93EEC1}">
      <dgm:prSet/>
      <dgm:spPr/>
      <dgm:t>
        <a:bodyPr/>
        <a:lstStyle/>
        <a:p>
          <a:endParaRPr lang="de-DE"/>
        </a:p>
      </dgm:t>
    </dgm:pt>
    <dgm:pt modelId="{728B2A79-C168-4AA4-95D9-E31977BBDC72}" type="pres">
      <dgm:prSet presAssocID="{A835B4ED-3A0D-4938-931C-54A6800E218D}" presName="Name0" presStyleCnt="0">
        <dgm:presLayoutVars>
          <dgm:chMax val="7"/>
          <dgm:resizeHandles val="exact"/>
        </dgm:presLayoutVars>
      </dgm:prSet>
      <dgm:spPr/>
    </dgm:pt>
    <dgm:pt modelId="{20D9AF21-1CC1-4777-8269-CFED51F13E76}" type="pres">
      <dgm:prSet presAssocID="{A835B4ED-3A0D-4938-931C-54A6800E218D}" presName="comp1" presStyleCnt="0"/>
      <dgm:spPr/>
    </dgm:pt>
    <dgm:pt modelId="{A13D7697-15D1-4DEF-A49B-9396915F4C10}" type="pres">
      <dgm:prSet presAssocID="{A835B4ED-3A0D-4938-931C-54A6800E218D}" presName="circle1" presStyleLbl="node1" presStyleIdx="0" presStyleCnt="3"/>
      <dgm:spPr/>
    </dgm:pt>
    <dgm:pt modelId="{D0246C36-348F-4510-831E-5A3CD8CD4A1A}" type="pres">
      <dgm:prSet presAssocID="{A835B4ED-3A0D-4938-931C-54A6800E218D}" presName="c1text" presStyleLbl="node1" presStyleIdx="0" presStyleCnt="3">
        <dgm:presLayoutVars>
          <dgm:bulletEnabled val="1"/>
        </dgm:presLayoutVars>
      </dgm:prSet>
      <dgm:spPr/>
    </dgm:pt>
    <dgm:pt modelId="{95EC635B-05DD-4D7D-B587-3DC56DB3A5ED}" type="pres">
      <dgm:prSet presAssocID="{A835B4ED-3A0D-4938-931C-54A6800E218D}" presName="comp2" presStyleCnt="0"/>
      <dgm:spPr/>
    </dgm:pt>
    <dgm:pt modelId="{A06BD67B-ED2D-4DA2-8ED7-384677D02A44}" type="pres">
      <dgm:prSet presAssocID="{A835B4ED-3A0D-4938-931C-54A6800E218D}" presName="circle2" presStyleLbl="node1" presStyleIdx="1" presStyleCnt="3"/>
      <dgm:spPr/>
    </dgm:pt>
    <dgm:pt modelId="{00457417-F311-4330-BB76-00116AFB6DB5}" type="pres">
      <dgm:prSet presAssocID="{A835B4ED-3A0D-4938-931C-54A6800E218D}" presName="c2text" presStyleLbl="node1" presStyleIdx="1" presStyleCnt="3">
        <dgm:presLayoutVars>
          <dgm:bulletEnabled val="1"/>
        </dgm:presLayoutVars>
      </dgm:prSet>
      <dgm:spPr/>
    </dgm:pt>
    <dgm:pt modelId="{2A3AD1F3-AE38-4164-8E95-38CE9A0B6AA1}" type="pres">
      <dgm:prSet presAssocID="{A835B4ED-3A0D-4938-931C-54A6800E218D}" presName="comp3" presStyleCnt="0"/>
      <dgm:spPr/>
    </dgm:pt>
    <dgm:pt modelId="{9894F305-17B7-490E-8388-172BCD9D6575}" type="pres">
      <dgm:prSet presAssocID="{A835B4ED-3A0D-4938-931C-54A6800E218D}" presName="circle3" presStyleLbl="node1" presStyleIdx="2" presStyleCnt="3"/>
      <dgm:spPr/>
    </dgm:pt>
    <dgm:pt modelId="{06A56F6D-069B-4068-85AF-E14B84DC060A}" type="pres">
      <dgm:prSet presAssocID="{A835B4ED-3A0D-4938-931C-54A6800E218D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DA8E304-728A-4208-ACE6-446D44810BA4}" type="presOf" srcId="{5F4947E2-7904-4B28-ABB3-3AB3AD7E61DB}" destId="{00457417-F311-4330-BB76-00116AFB6DB5}" srcOrd="1" destOrd="0" presId="urn:microsoft.com/office/officeart/2005/8/layout/venn2"/>
    <dgm:cxn modelId="{7026411F-FAE2-4C42-810F-3234DFC9EEEA}" type="presOf" srcId="{331225C3-9D0D-4167-8E1C-F5BA6308C0D8}" destId="{D0246C36-348F-4510-831E-5A3CD8CD4A1A}" srcOrd="1" destOrd="0" presId="urn:microsoft.com/office/officeart/2005/8/layout/venn2"/>
    <dgm:cxn modelId="{C5503F7A-DC34-4CE7-8D39-23CE63414E7C}" type="presOf" srcId="{331225C3-9D0D-4167-8E1C-F5BA6308C0D8}" destId="{A13D7697-15D1-4DEF-A49B-9396915F4C10}" srcOrd="0" destOrd="0" presId="urn:microsoft.com/office/officeart/2005/8/layout/venn2"/>
    <dgm:cxn modelId="{BF32F686-FDB3-4F1A-9CF4-136C2B2AF1A7}" srcId="{A835B4ED-3A0D-4938-931C-54A6800E218D}" destId="{331225C3-9D0D-4167-8E1C-F5BA6308C0D8}" srcOrd="0" destOrd="0" parTransId="{1A6E4470-CBA0-4A25-A363-D54E7D75FB75}" sibTransId="{C0F5B76C-0407-4D24-A00C-C286AD24C162}"/>
    <dgm:cxn modelId="{7733248B-85CD-410C-9C02-DADE32E11B5E}" type="presOf" srcId="{F71CC2A7-070B-421D-9E08-B98CB25044EC}" destId="{06A56F6D-069B-4068-85AF-E14B84DC060A}" srcOrd="1" destOrd="0" presId="urn:microsoft.com/office/officeart/2005/8/layout/venn2"/>
    <dgm:cxn modelId="{BB7758A6-5E83-4829-B27C-E2E1C676B7C9}" srcId="{A835B4ED-3A0D-4938-931C-54A6800E218D}" destId="{5F4947E2-7904-4B28-ABB3-3AB3AD7E61DB}" srcOrd="1" destOrd="0" parTransId="{F6822196-3650-4563-9643-72A0772A0EBD}" sibTransId="{39884480-6AC1-46EE-9665-6EC99DB02CB6}"/>
    <dgm:cxn modelId="{A9EE30AC-E842-4925-8419-E6CC00BFE1B2}" type="presOf" srcId="{F71CC2A7-070B-421D-9E08-B98CB25044EC}" destId="{9894F305-17B7-490E-8388-172BCD9D6575}" srcOrd="0" destOrd="0" presId="urn:microsoft.com/office/officeart/2005/8/layout/venn2"/>
    <dgm:cxn modelId="{1E717BCA-0C94-4537-8514-1DE45C53EE32}" type="presOf" srcId="{A835B4ED-3A0D-4938-931C-54A6800E218D}" destId="{728B2A79-C168-4AA4-95D9-E31977BBDC72}" srcOrd="0" destOrd="0" presId="urn:microsoft.com/office/officeart/2005/8/layout/venn2"/>
    <dgm:cxn modelId="{179325EC-D780-4798-8273-FBF501D70D9B}" type="presOf" srcId="{5F4947E2-7904-4B28-ABB3-3AB3AD7E61DB}" destId="{A06BD67B-ED2D-4DA2-8ED7-384677D02A44}" srcOrd="0" destOrd="0" presId="urn:microsoft.com/office/officeart/2005/8/layout/venn2"/>
    <dgm:cxn modelId="{FD447CF9-9B3E-46AD-8E4C-14190B93EEC1}" srcId="{A835B4ED-3A0D-4938-931C-54A6800E218D}" destId="{F71CC2A7-070B-421D-9E08-B98CB25044EC}" srcOrd="2" destOrd="0" parTransId="{F471CE48-BDD0-4B4E-97EE-875B736A917D}" sibTransId="{752D62CB-AA02-4DE8-AD6A-4C3E78EDB4FD}"/>
    <dgm:cxn modelId="{BC0F91E7-249A-4463-99FF-0ABDF23B7386}" type="presParOf" srcId="{728B2A79-C168-4AA4-95D9-E31977BBDC72}" destId="{20D9AF21-1CC1-4777-8269-CFED51F13E76}" srcOrd="0" destOrd="0" presId="urn:microsoft.com/office/officeart/2005/8/layout/venn2"/>
    <dgm:cxn modelId="{FF9C6D9E-5671-418B-AB6A-C1F26E4BAD20}" type="presParOf" srcId="{20D9AF21-1CC1-4777-8269-CFED51F13E76}" destId="{A13D7697-15D1-4DEF-A49B-9396915F4C10}" srcOrd="0" destOrd="0" presId="urn:microsoft.com/office/officeart/2005/8/layout/venn2"/>
    <dgm:cxn modelId="{B4679F5A-EA35-41B5-B935-D1EEA14C4E59}" type="presParOf" srcId="{20D9AF21-1CC1-4777-8269-CFED51F13E76}" destId="{D0246C36-348F-4510-831E-5A3CD8CD4A1A}" srcOrd="1" destOrd="0" presId="urn:microsoft.com/office/officeart/2005/8/layout/venn2"/>
    <dgm:cxn modelId="{391E5ADB-5EEF-4BDC-A34B-91D87989E1DF}" type="presParOf" srcId="{728B2A79-C168-4AA4-95D9-E31977BBDC72}" destId="{95EC635B-05DD-4D7D-B587-3DC56DB3A5ED}" srcOrd="1" destOrd="0" presId="urn:microsoft.com/office/officeart/2005/8/layout/venn2"/>
    <dgm:cxn modelId="{5F19F3E9-468C-47DE-8D9B-20C7A7915BC9}" type="presParOf" srcId="{95EC635B-05DD-4D7D-B587-3DC56DB3A5ED}" destId="{A06BD67B-ED2D-4DA2-8ED7-384677D02A44}" srcOrd="0" destOrd="0" presId="urn:microsoft.com/office/officeart/2005/8/layout/venn2"/>
    <dgm:cxn modelId="{8EAE01BB-D9DB-4FB2-8CFF-A1A7A54E4A4D}" type="presParOf" srcId="{95EC635B-05DD-4D7D-B587-3DC56DB3A5ED}" destId="{00457417-F311-4330-BB76-00116AFB6DB5}" srcOrd="1" destOrd="0" presId="urn:microsoft.com/office/officeart/2005/8/layout/venn2"/>
    <dgm:cxn modelId="{66CD8487-723F-4CBE-A648-F735E5D72DC4}" type="presParOf" srcId="{728B2A79-C168-4AA4-95D9-E31977BBDC72}" destId="{2A3AD1F3-AE38-4164-8E95-38CE9A0B6AA1}" srcOrd="2" destOrd="0" presId="urn:microsoft.com/office/officeart/2005/8/layout/venn2"/>
    <dgm:cxn modelId="{DCC9E598-EA37-48C5-B5CA-F0058224AB93}" type="presParOf" srcId="{2A3AD1F3-AE38-4164-8E95-38CE9A0B6AA1}" destId="{9894F305-17B7-490E-8388-172BCD9D6575}" srcOrd="0" destOrd="0" presId="urn:microsoft.com/office/officeart/2005/8/layout/venn2"/>
    <dgm:cxn modelId="{404F7C3B-E6CC-4268-B7DB-CE94FB94FEBC}" type="presParOf" srcId="{2A3AD1F3-AE38-4164-8E95-38CE9A0B6AA1}" destId="{06A56F6D-069B-4068-85AF-E14B84DC060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200" b="1" err="1"/>
            <a:t>Process</a:t>
          </a:r>
          <a:endParaRPr lang="de-DE" sz="120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err="1"/>
            <a:t>Product</a:t>
          </a:r>
          <a:endParaRPr lang="de-DE" sz="12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98384" custScaleY="98384" custLinFactNeighborX="-4324" custLinFactNeighborY="2431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109506" custScaleY="115889" custLinFactNeighborX="643" custLinFactNeighborY="771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200" b="1" err="1"/>
            <a:t>Process</a:t>
          </a:r>
          <a:endParaRPr lang="de-DE" sz="120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800" b="1" err="1"/>
            <a:t>Product</a:t>
          </a:r>
          <a:endParaRPr lang="de-DE" sz="18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98384" custScaleY="98384" custLinFactNeighborX="-4324" custLinFactNeighborY="2431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109506" custScaleY="115889" custLinFactNeighborX="643" custLinFactNeighborY="771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200" b="1" err="1"/>
            <a:t>Process</a:t>
          </a:r>
          <a:endParaRPr lang="de-DE" sz="120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800" b="1" err="1"/>
            <a:t>Product</a:t>
          </a:r>
          <a:endParaRPr lang="de-DE" sz="18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2529" custScaleY="119156" custLinFactNeighborX="3178" custLinFactNeighborY="-1390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5008" custScaleY="110674" custLinFactNeighborX="-166" custLinFactNeighborY="-451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200" b="1" err="1"/>
            <a:t>Process</a:t>
          </a:r>
          <a:endParaRPr lang="de-DE" sz="1200" b="1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800" b="1" err="1"/>
            <a:t>Product</a:t>
          </a:r>
          <a:endParaRPr lang="de-DE" sz="1800" b="1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2529" custScaleY="119156" custLinFactNeighborX="3178" custLinFactNeighborY="-1390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5008" custScaleY="110674" custLinFactNeighborX="-166" custLinFactNeighborY="-451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err="1"/>
            <a:t>Med</a:t>
          </a:r>
          <a:endParaRPr lang="de-DE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D7697-15D1-4DEF-A49B-9396915F4C10}">
      <dsp:nvSpPr>
        <dsp:cNvPr id="0" name=""/>
        <dsp:cNvSpPr/>
      </dsp:nvSpPr>
      <dsp:spPr>
        <a:xfrm>
          <a:off x="464266" y="0"/>
          <a:ext cx="1857063" cy="185706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AI</a:t>
          </a:r>
        </a:p>
      </dsp:txBody>
      <dsp:txXfrm>
        <a:off x="1068275" y="92853"/>
        <a:ext cx="649043" cy="278559"/>
      </dsp:txXfrm>
    </dsp:sp>
    <dsp:sp modelId="{A06BD67B-ED2D-4DA2-8ED7-384677D02A44}">
      <dsp:nvSpPr>
        <dsp:cNvPr id="0" name=""/>
        <dsp:cNvSpPr/>
      </dsp:nvSpPr>
      <dsp:spPr>
        <a:xfrm>
          <a:off x="696398" y="464265"/>
          <a:ext cx="1392797" cy="139279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5632"/>
                <a:satOff val="2588"/>
                <a:lumOff val="114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5632"/>
                <a:satOff val="2588"/>
                <a:lumOff val="114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5632"/>
                <a:satOff val="2588"/>
                <a:lumOff val="114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err="1"/>
            <a:t>Machine</a:t>
          </a:r>
          <a:r>
            <a:rPr lang="de-DE" sz="1050" kern="1200"/>
            <a:t> Learning</a:t>
          </a:r>
        </a:p>
      </dsp:txBody>
      <dsp:txXfrm>
        <a:off x="1068275" y="551315"/>
        <a:ext cx="649043" cy="261149"/>
      </dsp:txXfrm>
    </dsp:sp>
    <dsp:sp modelId="{9894F305-17B7-490E-8388-172BCD9D6575}">
      <dsp:nvSpPr>
        <dsp:cNvPr id="0" name=""/>
        <dsp:cNvSpPr/>
      </dsp:nvSpPr>
      <dsp:spPr>
        <a:xfrm>
          <a:off x="928531" y="928531"/>
          <a:ext cx="928531" cy="92853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1263"/>
                <a:satOff val="5175"/>
                <a:lumOff val="228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1263"/>
                <a:satOff val="5175"/>
                <a:lumOff val="228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1263"/>
                <a:satOff val="5175"/>
                <a:lumOff val="228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/>
            <a:t>Deep Learning</a:t>
          </a:r>
        </a:p>
      </dsp:txBody>
      <dsp:txXfrm>
        <a:off x="1064512" y="1160664"/>
        <a:ext cx="656570" cy="4642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654104" y="156421"/>
          <a:ext cx="1572494" cy="157249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Process</a:t>
          </a:r>
          <a:endParaRPr lang="de-DE" sz="1200" b="1" kern="1200"/>
        </a:p>
      </dsp:txBody>
      <dsp:txXfrm>
        <a:off x="1509055" y="446584"/>
        <a:ext cx="533524" cy="524164"/>
      </dsp:txXfrm>
    </dsp:sp>
    <dsp:sp modelId="{ADFE7DA3-4BB7-471E-80C3-64C120270229}">
      <dsp:nvSpPr>
        <dsp:cNvPr id="0" name=""/>
        <dsp:cNvSpPr/>
      </dsp:nvSpPr>
      <dsp:spPr>
        <a:xfrm>
          <a:off x="562221" y="148569"/>
          <a:ext cx="1750260" cy="185228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Product</a:t>
          </a:r>
          <a:endParaRPr lang="de-DE" sz="1200" b="1" kern="1200"/>
        </a:p>
      </dsp:txBody>
      <dsp:txXfrm>
        <a:off x="1041459" y="1317270"/>
        <a:ext cx="791784" cy="573325"/>
      </dsp:txXfrm>
    </dsp:sp>
    <dsp:sp modelId="{B31F2CAC-4F75-4FD1-8CC3-8D311E1F1141}">
      <dsp:nvSpPr>
        <dsp:cNvPr id="0" name=""/>
        <dsp:cNvSpPr/>
      </dsp:nvSpPr>
      <dsp:spPr>
        <a:xfrm>
          <a:off x="627912" y="152221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99161" y="466177"/>
        <a:ext cx="542288" cy="53277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654104" y="156421"/>
          <a:ext cx="1572494" cy="157249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Process</a:t>
          </a:r>
          <a:endParaRPr lang="de-DE" sz="1200" b="1" kern="1200"/>
        </a:p>
      </dsp:txBody>
      <dsp:txXfrm>
        <a:off x="1509055" y="446584"/>
        <a:ext cx="533524" cy="524164"/>
      </dsp:txXfrm>
    </dsp:sp>
    <dsp:sp modelId="{ADFE7DA3-4BB7-471E-80C3-64C120270229}">
      <dsp:nvSpPr>
        <dsp:cNvPr id="0" name=""/>
        <dsp:cNvSpPr/>
      </dsp:nvSpPr>
      <dsp:spPr>
        <a:xfrm>
          <a:off x="562221" y="148569"/>
          <a:ext cx="1750260" cy="185228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err="1"/>
            <a:t>Product</a:t>
          </a:r>
          <a:endParaRPr lang="de-DE" sz="1800" b="1" kern="1200"/>
        </a:p>
      </dsp:txBody>
      <dsp:txXfrm>
        <a:off x="1041459" y="1317270"/>
        <a:ext cx="791784" cy="573325"/>
      </dsp:txXfrm>
    </dsp:sp>
    <dsp:sp modelId="{B31F2CAC-4F75-4FD1-8CC3-8D311E1F1141}">
      <dsp:nvSpPr>
        <dsp:cNvPr id="0" name=""/>
        <dsp:cNvSpPr/>
      </dsp:nvSpPr>
      <dsp:spPr>
        <a:xfrm>
          <a:off x="627912" y="152221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99161" y="466177"/>
        <a:ext cx="542288" cy="5327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498663" y="-23082"/>
          <a:ext cx="1958409" cy="190449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Process</a:t>
          </a:r>
          <a:endParaRPr lang="de-DE" sz="1200" b="1" kern="1200"/>
        </a:p>
      </dsp:txBody>
      <dsp:txXfrm>
        <a:off x="1563432" y="328342"/>
        <a:ext cx="664460" cy="634832"/>
      </dsp:txXfrm>
    </dsp:sp>
    <dsp:sp modelId="{ADFE7DA3-4BB7-471E-80C3-64C120270229}">
      <dsp:nvSpPr>
        <dsp:cNvPr id="0" name=""/>
        <dsp:cNvSpPr/>
      </dsp:nvSpPr>
      <dsp:spPr>
        <a:xfrm>
          <a:off x="582763" y="107279"/>
          <a:ext cx="1518535" cy="176892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err="1"/>
            <a:t>Product</a:t>
          </a:r>
          <a:endParaRPr lang="de-DE" sz="1800" b="1" kern="1200"/>
        </a:p>
      </dsp:txBody>
      <dsp:txXfrm>
        <a:off x="998552" y="1223389"/>
        <a:ext cx="686956" cy="547525"/>
      </dsp:txXfrm>
    </dsp:sp>
    <dsp:sp modelId="{B31F2CAC-4F75-4FD1-8CC3-8D311E1F1141}">
      <dsp:nvSpPr>
        <dsp:cNvPr id="0" name=""/>
        <dsp:cNvSpPr/>
      </dsp:nvSpPr>
      <dsp:spPr>
        <a:xfrm>
          <a:off x="545522" y="199790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16771" y="513746"/>
        <a:ext cx="542288" cy="5327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498663" y="-23082"/>
          <a:ext cx="1958409" cy="190449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err="1"/>
            <a:t>Process</a:t>
          </a:r>
          <a:endParaRPr lang="de-DE" sz="1200" b="1" kern="1200"/>
        </a:p>
      </dsp:txBody>
      <dsp:txXfrm>
        <a:off x="1563432" y="328342"/>
        <a:ext cx="664460" cy="634832"/>
      </dsp:txXfrm>
    </dsp:sp>
    <dsp:sp modelId="{ADFE7DA3-4BB7-471E-80C3-64C120270229}">
      <dsp:nvSpPr>
        <dsp:cNvPr id="0" name=""/>
        <dsp:cNvSpPr/>
      </dsp:nvSpPr>
      <dsp:spPr>
        <a:xfrm>
          <a:off x="582763" y="107279"/>
          <a:ext cx="1518535" cy="176892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err="1"/>
            <a:t>Product</a:t>
          </a:r>
          <a:endParaRPr lang="de-DE" sz="1800" b="1" kern="1200"/>
        </a:p>
      </dsp:txBody>
      <dsp:txXfrm>
        <a:off x="998552" y="1223389"/>
        <a:ext cx="686956" cy="547525"/>
      </dsp:txXfrm>
    </dsp:sp>
    <dsp:sp modelId="{B31F2CAC-4F75-4FD1-8CC3-8D311E1F1141}">
      <dsp:nvSpPr>
        <dsp:cNvPr id="0" name=""/>
        <dsp:cNvSpPr/>
      </dsp:nvSpPr>
      <dsp:spPr>
        <a:xfrm>
          <a:off x="545522" y="199790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/>
            <a:t>Communication</a:t>
          </a:r>
        </a:p>
      </dsp:txBody>
      <dsp:txXfrm>
        <a:off x="716771" y="513746"/>
        <a:ext cx="542288" cy="5327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err="1"/>
            <a:t>Med</a:t>
          </a:r>
          <a:endParaRPr lang="de-DE" sz="1400" kern="120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107285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/>
            <a:t>High</a:t>
          </a:r>
        </a:p>
      </dsp:txBody>
      <dsp:txXfrm>
        <a:off x="1356570" y="140551"/>
        <a:ext cx="454088" cy="498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28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Organisation</a:t>
            </a:r>
            <a:r>
              <a:rPr lang="en-US"/>
              <a:t> (mute, questions chat --&gt; Q&amp;A at the end, recording, we will contact you afterwards with a summary and information about EDIH and services), visit Crowd in Motion Website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09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34AEC-C858-697E-CD77-F8A7D902D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78A773A-4631-2B39-06F7-B2A0765A1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6DAEAEC-92A3-5CF5-A4A1-2383B444C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9C3A82-AA68-B881-008D-F24C751CDA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8374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069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7778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674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702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85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05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DB3E-610F-426A-9367-43EA08A2A985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05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464B-3B60-4D3A-B820-610ED45D3C9D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37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C303-557C-4F3E-ACA3-E714F5E8DBD3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7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E040-81B9-4C06-A031-39C1920A9791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92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45DE-C249-4527-8F5A-EAB537C67A15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9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4043-D067-48F0-A046-555EE18003AC}" type="datetime1">
              <a:rPr lang="en-GB" smtClean="0"/>
              <a:t>05/04/2024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97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FACD9-BB32-444F-AD46-A92DE56D35B0}" type="datetime1">
              <a:rPr lang="en-GB" smtClean="0"/>
              <a:t>05/04/2024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950" y="4585413"/>
            <a:ext cx="987119" cy="419309"/>
          </a:xfrm>
          <a:prstGeom prst="rect">
            <a:avLst/>
          </a:prstGeom>
        </p:spPr>
      </p:pic>
      <p:pic>
        <p:nvPicPr>
          <p:cNvPr id="12" name="Grafik 11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75B63E55-6768-10B1-BA0C-7660B86AD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8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18A2-F347-428F-AA47-87B63DA89634}" type="datetime1">
              <a:rPr lang="en-GB" smtClean="0"/>
              <a:t>05/04/2024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34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A29D-2610-49FF-8B57-7BF6C17DFC09}" type="datetime1">
              <a:rPr lang="en-GB" smtClean="0"/>
              <a:t>05/04/2024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07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5945-9950-4989-A32C-FFD752727F93}" type="datetime1">
              <a:rPr lang="en-GB" smtClean="0"/>
              <a:t>05/04/2024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20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3F1A-C3F2-4A33-8039-441280F7DFEC}" type="datetime1">
              <a:rPr lang="en-GB" smtClean="0"/>
              <a:t>05/04/2024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27EF98D6-E565-4AF1-983A-304656461D6F}" type="datetime1">
              <a:rPr lang="en-GB" smtClean="0"/>
              <a:t>05/04/2024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3BE3FB5D-7074-49F4-85B8-38B65FCB574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8782BE-21B1-567C-6CF3-B93B3B46718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777" y="4596384"/>
            <a:ext cx="961292" cy="408338"/>
          </a:xfrm>
          <a:prstGeom prst="rect">
            <a:avLst/>
          </a:prstGeom>
        </p:spPr>
      </p:pic>
      <p:pic>
        <p:nvPicPr>
          <p:cNvPr id="8" name="Grafik 7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B4AED4E0-0CC4-F289-5F54-74890A66F87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5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Montserrat Medium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23.jpe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18" Type="http://schemas.openxmlformats.org/officeDocument/2006/relationships/diagramColors" Target="../diagrams/colors7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17" Type="http://schemas.openxmlformats.org/officeDocument/2006/relationships/diagramQuickStyle" Target="../diagrams/quickStyle7.xml"/><Relationship Id="rId2" Type="http://schemas.openxmlformats.org/officeDocument/2006/relationships/image" Target="../media/image24.jpeg"/><Relationship Id="rId16" Type="http://schemas.openxmlformats.org/officeDocument/2006/relationships/diagramLayout" Target="../diagrams/layout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5" Type="http://schemas.openxmlformats.org/officeDocument/2006/relationships/diagramData" Target="../diagrams/data7.xml"/><Relationship Id="rId10" Type="http://schemas.openxmlformats.org/officeDocument/2006/relationships/diagramData" Target="../diagrams/data6.xml"/><Relationship Id="rId19" Type="http://schemas.microsoft.com/office/2007/relationships/diagramDrawing" Target="../diagrams/drawing7.xml"/><Relationship Id="rId4" Type="http://schemas.microsoft.com/office/2007/relationships/hdphoto" Target="../media/hdphoto1.wdp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18" Type="http://schemas.microsoft.com/office/2007/relationships/diagramDrawing" Target="../diagrams/drawing10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17" Type="http://schemas.openxmlformats.org/officeDocument/2006/relationships/diagramColors" Target="../diagrams/colors10.xml"/><Relationship Id="rId2" Type="http://schemas.openxmlformats.org/officeDocument/2006/relationships/image" Target="../media/image25.png"/><Relationship Id="rId16" Type="http://schemas.openxmlformats.org/officeDocument/2006/relationships/diagramQuickStyle" Target="../diagrams/quickStyl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8.xml"/><Relationship Id="rId15" Type="http://schemas.openxmlformats.org/officeDocument/2006/relationships/diagramLayout" Target="../diagrams/layout10.xml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Relationship Id="rId1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" Type="http://schemas.openxmlformats.org/officeDocument/2006/relationships/image" Target="../media/image27.png"/><Relationship Id="rId16" Type="http://schemas.openxmlformats.org/officeDocument/2006/relationships/diagramColors" Target="../diagrams/colors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rowd-in-motion.eu/event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hyperlink" Target="http://www.mtf.bike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ongress.bike/" TargetMode="External"/><Relationship Id="rId5" Type="http://schemas.openxmlformats.org/officeDocument/2006/relationships/image" Target="../media/image36.png"/><Relationship Id="rId4" Type="http://schemas.openxmlformats.org/officeDocument/2006/relationships/hyperlink" Target="https://euromeetlecco.com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284651"/>
            <a:ext cx="3220991" cy="136821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4732845" y="1725"/>
            <a:ext cx="4411155" cy="359931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525035" y="2831980"/>
            <a:ext cx="5223871" cy="202686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Welcome </a:t>
            </a:r>
            <a:r>
              <a:rPr lang="de-AT" sz="2400" err="1">
                <a:latin typeface="Montserrat Medium"/>
              </a:rPr>
              <a:t>to</a:t>
            </a:r>
            <a:r>
              <a:rPr lang="de-AT" sz="2400">
                <a:latin typeface="Montserrat Medium"/>
              </a:rPr>
              <a:t> </a:t>
            </a:r>
            <a:r>
              <a:rPr lang="de-AT" sz="2400" err="1">
                <a:latin typeface="Montserrat Medium"/>
              </a:rPr>
              <a:t>the</a:t>
            </a:r>
            <a:r>
              <a:rPr lang="de-AT" sz="2400">
                <a:latin typeface="Montserrat Medium"/>
              </a:rPr>
              <a:t> Trend Break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 err="1">
                <a:latin typeface="Montserrat Medium"/>
              </a:rPr>
              <a:t>Revolutionizing</a:t>
            </a:r>
            <a:r>
              <a:rPr lang="de-AT" sz="2400" b="1">
                <a:latin typeface="Montserrat Medium"/>
              </a:rPr>
              <a:t> Trails: 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Trends on AI and </a:t>
            </a:r>
            <a:r>
              <a:rPr lang="de-AT" sz="2400" b="1" err="1">
                <a:latin typeface="Montserrat Medium"/>
              </a:rPr>
              <a:t>digitalization</a:t>
            </a:r>
            <a:r>
              <a:rPr lang="de-AT" sz="2400" b="1">
                <a:latin typeface="Montserrat Medium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in </a:t>
            </a:r>
            <a:r>
              <a:rPr lang="de-AT" sz="2400" b="1" err="1">
                <a:latin typeface="Montserrat Medium"/>
              </a:rPr>
              <a:t>the</a:t>
            </a:r>
            <a:r>
              <a:rPr lang="de-AT" sz="2400" b="1">
                <a:latin typeface="Montserrat Medium"/>
              </a:rPr>
              <a:t> Biking Industry 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 b="1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1800"/>
          </a:p>
        </p:txBody>
      </p:sp>
    </p:spTree>
    <p:extLst>
      <p:ext uri="{BB962C8B-B14F-4D97-AF65-F5344CB8AC3E}">
        <p14:creationId xmlns:p14="http://schemas.microsoft.com/office/powerpoint/2010/main" val="272193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3F9E147-C022-5372-D66F-F6ECC07D4C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6820" r="6820"/>
          <a:stretch/>
        </p:blipFill>
        <p:spPr>
          <a:xfrm>
            <a:off x="2468206" y="-14175"/>
            <a:ext cx="6681216" cy="51576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818251" y="921766"/>
            <a:ext cx="5679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>
                <a:latin typeface="Montserrat Medium" panose="00000600000000000000" pitchFamily="2" charset="0"/>
              </a:rPr>
              <a:t>E-bikes </a:t>
            </a:r>
            <a:r>
              <a:rPr lang="de-DE" sz="3200" b="1" err="1">
                <a:latin typeface="Montserrat Medium" panose="00000600000000000000" pitchFamily="2" charset="0"/>
              </a:rPr>
              <a:t>with</a:t>
            </a:r>
            <a:r>
              <a:rPr lang="de-DE" sz="3200" b="1">
                <a:latin typeface="Montserrat Medium" panose="00000600000000000000" pitchFamily="2" charset="0"/>
              </a:rPr>
              <a:t> AI </a:t>
            </a:r>
            <a:r>
              <a:rPr lang="de-DE" sz="3200" b="1" err="1">
                <a:latin typeface="Montserrat Medium" panose="00000600000000000000" pitchFamily="2" charset="0"/>
              </a:rPr>
              <a:t>technology</a:t>
            </a:r>
            <a:endParaRPr lang="de-DE" sz="3200" b="1">
              <a:latin typeface="Montserrat Medium" panose="00000600000000000000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4C5FCC5-EA7B-4AB1-0E5A-10AC036D66D0}"/>
              </a:ext>
            </a:extLst>
          </p:cNvPr>
          <p:cNvSpPr txBox="1"/>
          <p:nvPr/>
        </p:nvSpPr>
        <p:spPr>
          <a:xfrm>
            <a:off x="5395377" y="1839018"/>
            <a:ext cx="3209933" cy="24006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A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company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has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launched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a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new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bike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model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that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combines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AI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technology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to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enhance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the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riding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experience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with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predictive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analytics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adjusts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shifting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behaviour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range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to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match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rider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performance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,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with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a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complementing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app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for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system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analysis</a:t>
            </a:r>
            <a:r>
              <a:rPr lang="de-DE" sz="1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optimisation</a:t>
            </a:r>
            <a:r>
              <a:rPr lang="de-DE" sz="1500" dirty="0">
                <a:solidFill>
                  <a:schemeClr val="bg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10</a:t>
            </a:fld>
            <a:endParaRPr lang="en-GB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BF6E6C3-BA91-3213-03DF-FE03B41D6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439292"/>
              </p:ext>
            </p:extLst>
          </p:nvPr>
        </p:nvGraphicFramePr>
        <p:xfrm>
          <a:off x="-168097" y="3029505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89155" y="2818276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the…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81C6A-6F83-F8E5-0E73-2FEA363C1DEE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E25C14C4-072E-8B65-FABE-CA8D072CA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090063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5344007-8C8C-252D-F0C1-3C6C5874485C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3B41FA9-539D-E93C-3765-852599039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429536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1306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CD967-60D4-3EEE-3C71-902CDFBBC3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9845" t="372" b="-372"/>
          <a:stretch/>
        </p:blipFill>
        <p:spPr>
          <a:xfrm>
            <a:off x="2482694" y="4943"/>
            <a:ext cx="6661306" cy="5143500"/>
          </a:xfrm>
          <a:prstGeom prst="rect">
            <a:avLst/>
          </a:prstGeom>
        </p:spPr>
      </p:pic>
      <p:pic>
        <p:nvPicPr>
          <p:cNvPr id="4" name="Google Shape;409;p25">
            <a:extLst>
              <a:ext uri="{FF2B5EF4-FFF2-40B4-BE49-F238E27FC236}">
                <a16:creationId xmlns:a16="http://schemas.microsoft.com/office/drawing/2014/main" id="{081A5889-105D-32FF-30FF-12FD0CF59C8B}"/>
              </a:ext>
            </a:extLst>
          </p:cNvPr>
          <p:cNvPicPr preferRelativeResize="0"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319" t="1746" r="634" b="39213"/>
          <a:stretch/>
        </p:blipFill>
        <p:spPr>
          <a:xfrm>
            <a:off x="2480446" y="0"/>
            <a:ext cx="66658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818251" y="921766"/>
            <a:ext cx="6096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>
                <a:latin typeface="Montserrat Medium" panose="00000600000000000000" pitchFamily="2" charset="0"/>
              </a:rPr>
              <a:t>AI-</a:t>
            </a:r>
            <a:r>
              <a:rPr lang="de-DE" sz="3200" b="1" err="1">
                <a:latin typeface="Montserrat Medium" panose="00000600000000000000" pitchFamily="2" charset="0"/>
              </a:rPr>
              <a:t>Assisted</a:t>
            </a:r>
            <a:r>
              <a:rPr lang="de-DE" sz="3200" b="1">
                <a:latin typeface="Montserrat Medium" panose="00000600000000000000" pitchFamily="2" charset="0"/>
              </a:rPr>
              <a:t> Performance </a:t>
            </a:r>
            <a:r>
              <a:rPr lang="de-DE" sz="3200" b="1" err="1">
                <a:latin typeface="Montserrat Medium" panose="00000600000000000000" pitchFamily="2" charset="0"/>
              </a:rPr>
              <a:t>Diagnostics</a:t>
            </a:r>
            <a:endParaRPr lang="de-DE" sz="3200" b="1">
              <a:latin typeface="Montserrat Medium" panose="00000600000000000000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4C5FCC5-EA7B-4AB1-0E5A-10AC036D66D0}"/>
              </a:ext>
            </a:extLst>
          </p:cNvPr>
          <p:cNvSpPr txBox="1"/>
          <p:nvPr/>
        </p:nvSpPr>
        <p:spPr>
          <a:xfrm>
            <a:off x="5705083" y="1788841"/>
            <a:ext cx="3209933" cy="21698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-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Anarobic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threshold</a:t>
            </a:r>
            <a:endParaRPr lang="de-DE" sz="150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- Maximum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oxygen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uptake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,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lactate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production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rate and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fat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metabolism</a:t>
            </a:r>
            <a:endParaRPr lang="de-DE" sz="150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- Create an individual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metabolic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profile</a:t>
            </a:r>
            <a:endParaRPr lang="de-DE" sz="150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-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Measure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carbohydrate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consumption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and optimal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pacing</a:t>
            </a:r>
            <a:r>
              <a:rPr lang="de-DE" sz="150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500" err="1">
                <a:solidFill>
                  <a:schemeClr val="bg1"/>
                </a:solidFill>
                <a:latin typeface="Montserrat Medium" panose="00000600000000000000" pitchFamily="2" charset="0"/>
              </a:rPr>
              <a:t>strategies</a:t>
            </a:r>
            <a:endParaRPr lang="de-DE" sz="150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11</a:t>
            </a:fld>
            <a:endParaRPr lang="en-GB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BF6E6C3-BA91-3213-03DF-FE03B41D6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2463"/>
              </p:ext>
            </p:extLst>
          </p:nvPr>
        </p:nvGraphicFramePr>
        <p:xfrm>
          <a:off x="-168097" y="3029505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490951" y="264643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the…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81C6A-6F83-F8E5-0E73-2FEA363C1DEE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E25C14C4-072E-8B65-FABE-CA8D072CA13B}"/>
              </a:ext>
            </a:extLst>
          </p:cNvPr>
          <p:cNvGraphicFramePr/>
          <p:nvPr/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5344007-8C8C-252D-F0C1-3C6C5874485C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3B41FA9-539D-E93C-3765-852599039720}"/>
              </a:ext>
            </a:extLst>
          </p:cNvPr>
          <p:cNvGraphicFramePr/>
          <p:nvPr/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21729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7CEEA0A-A16C-A989-78B0-0FE44F71FA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21700"/>
          <a:stretch/>
        </p:blipFill>
        <p:spPr>
          <a:xfrm>
            <a:off x="5112118" y="0"/>
            <a:ext cx="4031882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4A136F-490E-F5B8-A8D0-3EDB396D13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524522" y="16578"/>
            <a:ext cx="2551500" cy="51435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710115" y="2763706"/>
            <a:ext cx="415505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latin typeface="Montserrat Medium" panose="00000600000000000000" pitchFamily="2" charset="0"/>
              </a:rPr>
              <a:t>AI-</a:t>
            </a:r>
            <a:r>
              <a:rPr lang="de-DE" sz="3200" b="1" err="1">
                <a:latin typeface="Montserrat Medium" panose="00000600000000000000" pitchFamily="2" charset="0"/>
              </a:rPr>
              <a:t>Assisted</a:t>
            </a:r>
            <a:r>
              <a:rPr lang="de-DE" sz="3200" b="1">
                <a:latin typeface="Montserrat Medium" panose="00000600000000000000" pitchFamily="2" charset="0"/>
              </a:rPr>
              <a:t> Bicycle </a:t>
            </a:r>
          </a:p>
          <a:p>
            <a:pPr algn="ctr"/>
            <a:r>
              <a:rPr lang="de-DE" sz="3200" b="1">
                <a:latin typeface="Montserrat Medium" panose="00000600000000000000" pitchFamily="2" charset="0"/>
              </a:rPr>
              <a:t>Fit </a:t>
            </a:r>
            <a:r>
              <a:rPr lang="de-DE" sz="3200" b="1" err="1">
                <a:latin typeface="Montserrat Medium" panose="00000600000000000000" pitchFamily="2" charset="0"/>
              </a:rPr>
              <a:t>Testing</a:t>
            </a:r>
            <a:endParaRPr lang="de-DE" sz="3200" b="1">
              <a:latin typeface="Montserrat Medium" panose="00000600000000000000" pitchFamily="2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12</a:t>
            </a:fld>
            <a:endParaRPr lang="en-GB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BF6E6C3-BA91-3213-03DF-FE03B41D6C4C}"/>
              </a:ext>
            </a:extLst>
          </p:cNvPr>
          <p:cNvGraphicFramePr/>
          <p:nvPr/>
        </p:nvGraphicFramePr>
        <p:xfrm>
          <a:off x="-168097" y="3029505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490951" y="264643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the…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81C6A-6F83-F8E5-0E73-2FEA363C1DEE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E25C14C4-072E-8B65-FABE-CA8D072CA13B}"/>
              </a:ext>
            </a:extLst>
          </p:cNvPr>
          <p:cNvGraphicFramePr/>
          <p:nvPr/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5344007-8C8C-252D-F0C1-3C6C5874485C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3B41FA9-539D-E93C-3765-852599039720}"/>
              </a:ext>
            </a:extLst>
          </p:cNvPr>
          <p:cNvGraphicFramePr/>
          <p:nvPr/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70882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on a bike&#10;&#10;Description automatically generated">
            <a:extLst>
              <a:ext uri="{FF2B5EF4-FFF2-40B4-BE49-F238E27FC236}">
                <a16:creationId xmlns:a16="http://schemas.microsoft.com/office/drawing/2014/main" id="{CC20B147-48F3-CF6A-1512-B3BFB4FF9F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68206" y="-14176"/>
            <a:ext cx="6675794" cy="515767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>
                <a:latin typeface="Montserrat Medium" panose="00000600000000000000" pitchFamily="2" charset="0"/>
              </a:rPr>
              <a:t>Use </a:t>
            </a:r>
            <a:r>
              <a:rPr lang="de-AT" sz="2200" b="1" err="1">
                <a:latin typeface="Montserrat Medium" panose="00000600000000000000" pitchFamily="2" charset="0"/>
              </a:rPr>
              <a:t>cases</a:t>
            </a:r>
            <a:r>
              <a:rPr lang="de-AT" sz="2200" b="1">
                <a:latin typeface="Montserrat Medium" panose="00000600000000000000" pitchFamily="2" charset="0"/>
              </a:rPr>
              <a:t> in your industry</a:t>
            </a:r>
            <a:endParaRPr lang="en-US" sz="2200"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818251" y="824230"/>
            <a:ext cx="6171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latin typeface="Montserrat Medium" panose="00000600000000000000" pitchFamily="2" charset="0"/>
              </a:rPr>
              <a:t>Bike </a:t>
            </a:r>
            <a:r>
              <a:rPr lang="de-DE" sz="3200" b="1" err="1">
                <a:latin typeface="Montserrat Medium" panose="00000600000000000000" pitchFamily="2" charset="0"/>
              </a:rPr>
              <a:t>with</a:t>
            </a:r>
            <a:r>
              <a:rPr lang="de-DE" sz="3200" b="1">
                <a:latin typeface="Montserrat Medium" panose="00000600000000000000" pitchFamily="2" charset="0"/>
              </a:rPr>
              <a:t> </a:t>
            </a:r>
            <a:r>
              <a:rPr lang="de-DE" sz="3200" b="1" err="1">
                <a:latin typeface="Montserrat Medium" panose="00000600000000000000" pitchFamily="2" charset="0"/>
              </a:rPr>
              <a:t>integrated</a:t>
            </a:r>
            <a:r>
              <a:rPr lang="de-DE" sz="3200" b="1">
                <a:latin typeface="Montserrat Medium" panose="00000600000000000000" pitchFamily="2" charset="0"/>
              </a:rPr>
              <a:t> </a:t>
            </a:r>
            <a:r>
              <a:rPr lang="de-DE" sz="3200" b="1" err="1">
                <a:latin typeface="Montserrat Medium" panose="00000600000000000000" pitchFamily="2" charset="0"/>
              </a:rPr>
              <a:t>ChatGPT</a:t>
            </a:r>
            <a:r>
              <a:rPr lang="de-DE" sz="3200" b="1">
                <a:latin typeface="Montserrat Medium" panose="00000600000000000000" pitchFamily="2" charset="0"/>
              </a:rPr>
              <a:t> feature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13</a:t>
            </a:fld>
            <a:endParaRPr lang="en-GB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BF6E6C3-BA91-3213-03DF-FE03B41D6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099062"/>
              </p:ext>
            </p:extLst>
          </p:nvPr>
        </p:nvGraphicFramePr>
        <p:xfrm>
          <a:off x="-168097" y="3029505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89155" y="2818276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the…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4C5FCC5-EA7B-4AB1-0E5A-10AC036D66D0}"/>
              </a:ext>
            </a:extLst>
          </p:cNvPr>
          <p:cNvSpPr txBox="1"/>
          <p:nvPr/>
        </p:nvSpPr>
        <p:spPr>
          <a:xfrm>
            <a:off x="2636303" y="3527672"/>
            <a:ext cx="3209933" cy="107721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Bicyclists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can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ask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the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chatbot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a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question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, </a:t>
            </a:r>
            <a:r>
              <a:rPr lang="de-DE" sz="16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which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is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answered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using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its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own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language</a:t>
            </a:r>
            <a:r>
              <a:rPr lang="de-DE" sz="1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16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model</a:t>
            </a:r>
            <a:r>
              <a:rPr lang="de-DE" sz="1600" dirty="0">
                <a:solidFill>
                  <a:schemeClr val="bg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4B9BF81-3D3A-3DF3-4F92-907161236250}"/>
              </a:ext>
            </a:extLst>
          </p:cNvPr>
          <p:cNvSpPr/>
          <p:nvPr/>
        </p:nvSpPr>
        <p:spPr>
          <a:xfrm>
            <a:off x="6364224" y="2401824"/>
            <a:ext cx="2625603" cy="816864"/>
          </a:xfrm>
          <a:prstGeom prst="wedgeRoundRectCallout">
            <a:avLst>
              <a:gd name="adj1" fmla="val -42193"/>
              <a:gd name="adj2" fmla="val 7891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„Here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is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a 10km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cycling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route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for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one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day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i="1" err="1">
                <a:solidFill>
                  <a:schemeClr val="tx1"/>
                </a:solidFill>
                <a:latin typeface="Montserrat Medium" panose="00000600000000000000" pitchFamily="2" charset="0"/>
              </a:rPr>
              <a:t>sightseeing</a:t>
            </a:r>
            <a:r>
              <a:rPr lang="de-DE" i="1">
                <a:solidFill>
                  <a:schemeClr val="tx1"/>
                </a:solidFill>
                <a:latin typeface="Montserrat Medium" panose="00000600000000000000" pitchFamily="2" charset="0"/>
              </a:rPr>
              <a:t> in Los Angeles.“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46605-53E3-D5B8-CC73-2FF376D27BFD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10D0D1-D0AE-510F-3B98-6355C8D7B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060299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3E79B-FDBE-0EB6-1344-0217AC7B43DF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A508AB-D6CA-C3CA-4EDC-80569594E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8307034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2329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9A104C-1786-D805-857D-7BC6FC9F2C4E}"/>
              </a:ext>
            </a:extLst>
          </p:cNvPr>
          <p:cNvSpPr/>
          <p:nvPr/>
        </p:nvSpPr>
        <p:spPr>
          <a:xfrm>
            <a:off x="6608064" y="4375444"/>
            <a:ext cx="2535936" cy="108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 descr="A curved road with white lines&#10;&#10;Description automatically generated">
            <a:extLst>
              <a:ext uri="{FF2B5EF4-FFF2-40B4-BE49-F238E27FC236}">
                <a16:creationId xmlns:a16="http://schemas.microsoft.com/office/drawing/2014/main" id="{67C789F1-89D1-05E1-FF9C-8030AC14B2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00912" y="286207"/>
            <a:ext cx="7943088" cy="58112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5" y="200166"/>
            <a:ext cx="4699254" cy="994172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select</a:t>
            </a:r>
            <a:r>
              <a:rPr lang="de-DE" dirty="0"/>
              <a:t> the </a:t>
            </a:r>
            <a:r>
              <a:rPr lang="de-DE" dirty="0" err="1"/>
              <a:t>best</a:t>
            </a:r>
            <a:r>
              <a:rPr lang="de-DE" dirty="0"/>
              <a:t> AI </a:t>
            </a:r>
            <a:r>
              <a:rPr lang="de-DE" dirty="0" err="1"/>
              <a:t>tools</a:t>
            </a:r>
            <a:r>
              <a:rPr lang="de-DE" dirty="0"/>
              <a:t>, </a:t>
            </a:r>
            <a:r>
              <a:rPr lang="de-DE" dirty="0" err="1"/>
              <a:t>businesses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40B24-683E-B9DB-B9DF-09FB3CAB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14</a:t>
            </a:fld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8AC57F6-33D1-D59A-4819-3A55EAFBF3C6}"/>
              </a:ext>
            </a:extLst>
          </p:cNvPr>
          <p:cNvSpPr txBox="1"/>
          <p:nvPr/>
        </p:nvSpPr>
        <p:spPr>
          <a:xfrm>
            <a:off x="628650" y="4630960"/>
            <a:ext cx="2916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Define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specific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needs</a:t>
            </a:r>
            <a:endParaRPr lang="de-DE" sz="20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22E7B6A-909D-5E3A-026F-D735BF988653}"/>
              </a:ext>
            </a:extLst>
          </p:cNvPr>
          <p:cNvSpPr txBox="1"/>
          <p:nvPr/>
        </p:nvSpPr>
        <p:spPr>
          <a:xfrm>
            <a:off x="105065" y="2689031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Research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options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C56B7B2-8541-1B59-3CC2-35FC9B52FC54}"/>
              </a:ext>
            </a:extLst>
          </p:cNvPr>
          <p:cNvSpPr txBox="1"/>
          <p:nvPr/>
        </p:nvSpPr>
        <p:spPr>
          <a:xfrm>
            <a:off x="1335651" y="2220187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Evaluate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expertise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FD7B1BA-DB89-4211-A675-53FEEBFCD189}"/>
              </a:ext>
            </a:extLst>
          </p:cNvPr>
          <p:cNvSpPr txBox="1"/>
          <p:nvPr/>
        </p:nvSpPr>
        <p:spPr>
          <a:xfrm>
            <a:off x="4203592" y="3378937"/>
            <a:ext cx="2422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Test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during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a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trial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period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362AC4-9105-28F7-6F65-763F51A06D29}"/>
              </a:ext>
            </a:extLst>
          </p:cNvPr>
          <p:cNvSpPr txBox="1"/>
          <p:nvPr/>
        </p:nvSpPr>
        <p:spPr>
          <a:xfrm>
            <a:off x="6457950" y="406766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Check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user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feedback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7374545-8F5C-CC47-AD03-CF53CFF4B4CA}"/>
              </a:ext>
            </a:extLst>
          </p:cNvPr>
          <p:cNvSpPr txBox="1"/>
          <p:nvPr/>
        </p:nvSpPr>
        <p:spPr>
          <a:xfrm>
            <a:off x="226131" y="3823376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Analyze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costs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7DC65E8-F9C6-C156-4685-92506FE61F62}"/>
              </a:ext>
            </a:extLst>
          </p:cNvPr>
          <p:cNvSpPr txBox="1"/>
          <p:nvPr/>
        </p:nvSpPr>
        <p:spPr>
          <a:xfrm>
            <a:off x="5138184" y="2670287"/>
            <a:ext cx="3239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Ensure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scalability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067854-467D-4778-93A7-F62C8BF32E38}"/>
              </a:ext>
            </a:extLst>
          </p:cNvPr>
          <p:cNvSpPr txBox="1"/>
          <p:nvPr/>
        </p:nvSpPr>
        <p:spPr>
          <a:xfrm>
            <a:off x="530271" y="1676557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Assess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privacy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&amp; </a:t>
            </a:r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6C2552A-8794-1473-A010-162EBCD6538E}"/>
              </a:ext>
            </a:extLst>
          </p:cNvPr>
          <p:cNvSpPr txBox="1"/>
          <p:nvPr/>
        </p:nvSpPr>
        <p:spPr>
          <a:xfrm>
            <a:off x="5270791" y="2007169"/>
            <a:ext cx="3542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Consider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maintenance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the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system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0B517B-FEEF-D534-F4A1-C6C773230A35}"/>
              </a:ext>
            </a:extLst>
          </p:cNvPr>
          <p:cNvSpPr txBox="1"/>
          <p:nvPr/>
        </p:nvSpPr>
        <p:spPr>
          <a:xfrm>
            <a:off x="4870631" y="1275028"/>
            <a:ext cx="2292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err="1">
                <a:solidFill>
                  <a:schemeClr val="tx1"/>
                </a:solidFill>
                <a:latin typeface="Montserrat Medium" panose="00000600000000000000" pitchFamily="2" charset="0"/>
              </a:rPr>
              <a:t>Calculate</a:t>
            </a:r>
            <a:r>
              <a:rPr lang="de-DE">
                <a:solidFill>
                  <a:schemeClr val="tx1"/>
                </a:solidFill>
                <a:latin typeface="Montserrat Medium" panose="00000600000000000000" pitchFamily="2" charset="0"/>
              </a:rPr>
              <a:t> potential ROI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FC0556C-5822-76EB-F528-E4F84D113485}"/>
              </a:ext>
            </a:extLst>
          </p:cNvPr>
          <p:cNvSpPr txBox="1"/>
          <p:nvPr/>
        </p:nvSpPr>
        <p:spPr>
          <a:xfrm>
            <a:off x="5344289" y="596469"/>
            <a:ext cx="3345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Verify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long</a:t>
            </a:r>
            <a:r>
              <a:rPr lang="de-DE" sz="2000" b="1">
                <a:solidFill>
                  <a:schemeClr val="tx1"/>
                </a:solidFill>
                <a:latin typeface="Montserrat Medium" panose="00000600000000000000" pitchFamily="2" charset="0"/>
              </a:rPr>
              <a:t>-term </a:t>
            </a:r>
            <a:r>
              <a:rPr lang="de-DE" sz="2000" b="1" err="1">
                <a:solidFill>
                  <a:schemeClr val="tx1"/>
                </a:solidFill>
                <a:latin typeface="Montserrat Medium" panose="00000600000000000000" pitchFamily="2" charset="0"/>
              </a:rPr>
              <a:t>viability</a:t>
            </a:r>
            <a:endParaRPr lang="de-DE" sz="2000" b="1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11" name="Picture 10" descr="A yellow light bulb with a exclamation mark on it&#10;&#10;Description automatically generated">
            <a:extLst>
              <a:ext uri="{FF2B5EF4-FFF2-40B4-BE49-F238E27FC236}">
                <a16:creationId xmlns:a16="http://schemas.microsoft.com/office/drawing/2014/main" id="{5AD4DB24-64C5-DED9-0472-D1684ADE0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911" y="320025"/>
            <a:ext cx="609997" cy="7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3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92" y="444006"/>
            <a:ext cx="7697815" cy="994172"/>
          </a:xfrm>
        </p:spPr>
        <p:txBody>
          <a:bodyPr>
            <a:normAutofit/>
          </a:bodyPr>
          <a:lstStyle/>
          <a:p>
            <a:r>
              <a:rPr lang="de-DE" err="1">
                <a:latin typeface="Montserrat Medium"/>
              </a:rPr>
              <a:t>Where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to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go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from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here</a:t>
            </a:r>
            <a:r>
              <a:rPr lang="de-DE">
                <a:latin typeface="Montserrat Medium"/>
              </a:rPr>
              <a:t>?</a:t>
            </a:r>
            <a:br>
              <a:rPr lang="de-DE">
                <a:latin typeface="Montserrat Medium"/>
              </a:rPr>
            </a:br>
            <a:r>
              <a:rPr lang="de-AT" sz="2000">
                <a:latin typeface="Montserrat Medium"/>
              </a:rPr>
              <a:t>www.crowd-in-motion.eu</a:t>
            </a:r>
            <a:endParaRPr lang="de-DE" sz="2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171FD5-7CB4-303A-840A-CE85B04EAB74}"/>
              </a:ext>
            </a:extLst>
          </p:cNvPr>
          <p:cNvSpPr txBox="1"/>
          <p:nvPr/>
        </p:nvSpPr>
        <p:spPr>
          <a:xfrm>
            <a:off x="430483" y="2315718"/>
            <a:ext cx="421752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Realize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innovation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potentials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Grasp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empowering</a:t>
            </a:r>
            <a:r>
              <a:rPr lang="de-DE" sz="1600" dirty="0">
                <a:latin typeface="Montserrat Medium" panose="00000600000000000000" pitchFamily="2" charset="0"/>
              </a:rPr>
              <a:t> AI/</a:t>
            </a:r>
            <a:r>
              <a:rPr lang="de-DE" sz="1600" dirty="0" err="1">
                <a:latin typeface="Montserrat Medium" panose="00000600000000000000" pitchFamily="2" charset="0"/>
              </a:rPr>
              <a:t>digitalization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tools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for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business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processes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Make</a:t>
            </a:r>
            <a:r>
              <a:rPr lang="de-DE" sz="1600" dirty="0">
                <a:latin typeface="Montserrat Medium" panose="00000600000000000000" pitchFamily="2" charset="0"/>
              </a:rPr>
              <a:t> the </a:t>
            </a:r>
            <a:r>
              <a:rPr lang="de-DE" sz="1600" dirty="0" err="1">
                <a:latin typeface="Montserrat Medium" panose="00000600000000000000" pitchFamily="2" charset="0"/>
              </a:rPr>
              <a:t>most</a:t>
            </a:r>
            <a:r>
              <a:rPr lang="de-DE" sz="1600" dirty="0">
                <a:latin typeface="Montserrat Medium" panose="00000600000000000000" pitchFamily="2" charset="0"/>
              </a:rPr>
              <a:t> out </a:t>
            </a:r>
            <a:r>
              <a:rPr lang="de-DE" sz="1600" dirty="0" err="1">
                <a:latin typeface="Montserrat Medium" panose="00000600000000000000" pitchFamily="2" charset="0"/>
              </a:rPr>
              <a:t>of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company‘s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data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Better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recognize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customers</a:t>
            </a:r>
            <a:r>
              <a:rPr lang="de-DE" sz="1600" dirty="0">
                <a:latin typeface="Montserrat Medium" panose="00000600000000000000" pitchFamily="2" charset="0"/>
              </a:rPr>
              <a:t>‘ </a:t>
            </a:r>
            <a:r>
              <a:rPr lang="de-DE" sz="1600" dirty="0" err="1">
                <a:latin typeface="Montserrat Medium" panose="00000600000000000000" pitchFamily="2" charset="0"/>
              </a:rPr>
              <a:t>needs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>
                <a:latin typeface="Montserrat Medium" panose="00000600000000000000" pitchFamily="2" charset="0"/>
              </a:rPr>
              <a:t>Search out potential </a:t>
            </a:r>
            <a:r>
              <a:rPr lang="de-DE" sz="1600" dirty="0" err="1">
                <a:latin typeface="Montserrat Medium" panose="00000600000000000000" pitchFamily="2" charset="0"/>
              </a:rPr>
              <a:t>new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business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models</a:t>
            </a:r>
            <a:r>
              <a:rPr lang="de-DE" sz="1600" dirty="0">
                <a:latin typeface="Montserrat Medium" panose="00000600000000000000" pitchFamily="2" charset="0"/>
              </a:rPr>
              <a:t> in </a:t>
            </a:r>
            <a:r>
              <a:rPr lang="de-DE" sz="1600" dirty="0" err="1">
                <a:latin typeface="Montserrat Medium" panose="00000600000000000000" pitchFamily="2" charset="0"/>
              </a:rPr>
              <a:t>times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of</a:t>
            </a:r>
            <a:r>
              <a:rPr lang="de-DE" sz="1600" dirty="0">
                <a:latin typeface="Montserrat Medium" panose="00000600000000000000" pitchFamily="2" charset="0"/>
              </a:rPr>
              <a:t> the digital </a:t>
            </a:r>
            <a:r>
              <a:rPr lang="de-DE" sz="1600" dirty="0" err="1">
                <a:latin typeface="Montserrat Medium" panose="00000600000000000000" pitchFamily="2" charset="0"/>
              </a:rPr>
              <a:t>transformation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0A0F2E-7A61-28E2-8E80-73BD24657E75}"/>
              </a:ext>
            </a:extLst>
          </p:cNvPr>
          <p:cNvSpPr txBox="1">
            <a:spLocks/>
          </p:cNvSpPr>
          <p:nvPr/>
        </p:nvSpPr>
        <p:spPr>
          <a:xfrm>
            <a:off x="430484" y="1344020"/>
            <a:ext cx="403488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like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0A3949-10EE-615B-F1AB-6544AB220198}"/>
              </a:ext>
            </a:extLst>
          </p:cNvPr>
          <p:cNvGrpSpPr/>
          <p:nvPr/>
        </p:nvGrpSpPr>
        <p:grpSpPr>
          <a:xfrm>
            <a:off x="6191000" y="141433"/>
            <a:ext cx="2591299" cy="1599317"/>
            <a:chOff x="6457950" y="2314959"/>
            <a:chExt cx="2252742" cy="1390364"/>
          </a:xfrm>
        </p:grpSpPr>
        <p:pic>
          <p:nvPicPr>
            <p:cNvPr id="12" name="Picture 11" descr="A white cloud with black background&#10;&#10;Description automatically generated">
              <a:extLst>
                <a:ext uri="{FF2B5EF4-FFF2-40B4-BE49-F238E27FC236}">
                  <a16:creationId xmlns:a16="http://schemas.microsoft.com/office/drawing/2014/main" id="{EE480454-9B83-0793-AD42-87707654A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57950" y="2314959"/>
              <a:ext cx="2252742" cy="1390364"/>
            </a:xfrm>
            <a:prstGeom prst="rect">
              <a:avLst/>
            </a:prstGeom>
          </p:spPr>
        </p:pic>
        <p:pic>
          <p:nvPicPr>
            <p:cNvPr id="8" name="Picture 7" descr="A group of wooden signs&#10;&#10;Description automatically generated">
              <a:extLst>
                <a:ext uri="{FF2B5EF4-FFF2-40B4-BE49-F238E27FC236}">
                  <a16:creationId xmlns:a16="http://schemas.microsoft.com/office/drawing/2014/main" id="{D5F28B79-DFFB-78EE-989F-BBF1AAE6E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419" t="51232" r="44706"/>
            <a:stretch/>
          </p:blipFill>
          <p:spPr>
            <a:xfrm>
              <a:off x="7620897" y="2671790"/>
              <a:ext cx="783136" cy="603550"/>
            </a:xfrm>
            <a:prstGeom prst="rect">
              <a:avLst/>
            </a:prstGeom>
          </p:spPr>
        </p:pic>
        <p:pic>
          <p:nvPicPr>
            <p:cNvPr id="10" name="Picture 9" descr="A group of wooden signs&#10;&#10;Description automatically generated">
              <a:extLst>
                <a:ext uri="{FF2B5EF4-FFF2-40B4-BE49-F238E27FC236}">
                  <a16:creationId xmlns:a16="http://schemas.microsoft.com/office/drawing/2014/main" id="{099525C8-2DAB-1F46-91DA-71E6B90DE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8363" b="51200"/>
            <a:stretch/>
          </p:blipFill>
          <p:spPr>
            <a:xfrm>
              <a:off x="6783086" y="2708366"/>
              <a:ext cx="801235" cy="666698"/>
            </a:xfrm>
            <a:prstGeom prst="rect">
              <a:avLst/>
            </a:prstGeom>
          </p:spPr>
        </p:pic>
      </p:grpSp>
      <p:pic>
        <p:nvPicPr>
          <p:cNvPr id="14" name="Grafik 4">
            <a:extLst>
              <a:ext uri="{FF2B5EF4-FFF2-40B4-BE49-F238E27FC236}">
                <a16:creationId xmlns:a16="http://schemas.microsoft.com/office/drawing/2014/main" id="{02226C91-D0E9-63AB-E0FC-E3CE8591F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211" y="2165134"/>
            <a:ext cx="2500200" cy="4139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CB26DA-D01C-7C9E-F7F4-0B338CD4EE27}"/>
              </a:ext>
            </a:extLst>
          </p:cNvPr>
          <p:cNvSpPr txBox="1"/>
          <p:nvPr/>
        </p:nvSpPr>
        <p:spPr>
          <a:xfrm>
            <a:off x="4986530" y="2821328"/>
            <a:ext cx="2634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Let‘s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unpack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de-DE" sz="3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err="1">
                <a:solidFill>
                  <a:schemeClr val="accent1">
                    <a:lumMod val="75000"/>
                  </a:schemeClr>
                </a:solidFill>
              </a:rPr>
              <a:t>together</a:t>
            </a:r>
            <a:endParaRPr lang="de-DE" sz="3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Grafik 6">
            <a:extLst>
              <a:ext uri="{FF2B5EF4-FFF2-40B4-BE49-F238E27FC236}">
                <a16:creationId xmlns:a16="http://schemas.microsoft.com/office/drawing/2014/main" id="{AB174351-2A9E-5B38-BDE0-CD032CF0B4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388" y="2165134"/>
            <a:ext cx="974480" cy="4139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162868-168F-3E72-2A13-E370B87A6173}"/>
              </a:ext>
            </a:extLst>
          </p:cNvPr>
          <p:cNvSpPr/>
          <p:nvPr/>
        </p:nvSpPr>
        <p:spPr>
          <a:xfrm>
            <a:off x="6412992" y="3962224"/>
            <a:ext cx="2731008" cy="11812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Picture 16" descr="A map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6587C53-AE22-9153-5F04-2F987F600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000" y="3435860"/>
            <a:ext cx="2281228" cy="162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7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34128-19CB-06F9-7535-689696D76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85" y="288521"/>
            <a:ext cx="7886700" cy="994172"/>
          </a:xfrm>
        </p:spPr>
        <p:txBody>
          <a:bodyPr/>
          <a:lstStyle/>
          <a:p>
            <a:r>
              <a:rPr lang="de-DE" err="1">
                <a:latin typeface="Montserrat Medium"/>
              </a:rPr>
              <a:t>You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want</a:t>
            </a:r>
            <a:r>
              <a:rPr lang="de-DE">
                <a:latin typeface="Montserrat Medium"/>
              </a:rPr>
              <a:t> </a:t>
            </a:r>
            <a:r>
              <a:rPr lang="de-DE" err="1">
                <a:latin typeface="Montserrat Medium"/>
              </a:rPr>
              <a:t>to</a:t>
            </a:r>
            <a:r>
              <a:rPr lang="de-DE">
                <a:latin typeface="Montserrat Medium"/>
              </a:rPr>
              <a:t> catch </a:t>
            </a:r>
            <a:r>
              <a:rPr lang="de-DE" err="1">
                <a:latin typeface="Montserrat Medium"/>
              </a:rPr>
              <a:t>up</a:t>
            </a:r>
            <a:r>
              <a:rPr lang="de-DE">
                <a:latin typeface="Montserrat Medium"/>
              </a:rPr>
              <a:t>?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A9D375-D319-77E5-BAC4-E88A535A7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619" y="4578411"/>
            <a:ext cx="6459414" cy="836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>
                <a:solidFill>
                  <a:schemeClr val="accent5"/>
                </a:solidFill>
                <a:latin typeface="Montserrat Medium"/>
              </a:rPr>
              <a:t>More </a:t>
            </a:r>
            <a:r>
              <a:rPr lang="de-DE" err="1">
                <a:solidFill>
                  <a:schemeClr val="accent5"/>
                </a:solidFill>
                <a:latin typeface="Montserrat Medium"/>
              </a:rPr>
              <a:t>information</a:t>
            </a:r>
            <a:r>
              <a:rPr lang="de-DE">
                <a:solidFill>
                  <a:schemeClr val="accent5"/>
                </a:solidFill>
                <a:latin typeface="Montserrat Medium"/>
              </a:rPr>
              <a:t>: </a:t>
            </a:r>
            <a:r>
              <a:rPr lang="de-AT">
                <a:latin typeface="Montserrat Medium"/>
              </a:rPr>
              <a:t>www.crowd-in-motion.eu</a:t>
            </a: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92445A-FD4A-1F32-8727-CFB3C3AD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16</a:t>
            </a:fld>
            <a:endParaRPr lang="en-GB"/>
          </a:p>
        </p:txBody>
      </p:sp>
      <p:pic>
        <p:nvPicPr>
          <p:cNvPr id="7" name="Grafik 6" descr="Ein Bild, das Text, Snowboardfahren enthält.&#10;&#10;Beschreibung automatisch generiert.">
            <a:extLst>
              <a:ext uri="{FF2B5EF4-FFF2-40B4-BE49-F238E27FC236}">
                <a16:creationId xmlns:a16="http://schemas.microsoft.com/office/drawing/2014/main" id="{F3EA74BD-F897-1DC2-8EAF-F4F3B205F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843" y="1210517"/>
            <a:ext cx="2565157" cy="1089515"/>
          </a:xfrm>
          <a:prstGeom prst="rect">
            <a:avLst/>
          </a:prstGeom>
        </p:spPr>
      </p:pic>
      <p:pic>
        <p:nvPicPr>
          <p:cNvPr id="6" name="Grafik 5" descr="Ein Bild, das Snowboardfahren, Skateboard, Kunst enthält.&#10;&#10;Beschreibung automatisch generiert.">
            <a:extLst>
              <a:ext uri="{FF2B5EF4-FFF2-40B4-BE49-F238E27FC236}">
                <a16:creationId xmlns:a16="http://schemas.microsoft.com/office/drawing/2014/main" id="{4A9C7CC0-C0F9-2DC6-2BCF-274C7645E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113" y="1205389"/>
            <a:ext cx="1850782" cy="109464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01DB17F-DC9A-F4B7-20E0-A4585743F55C}"/>
              </a:ext>
            </a:extLst>
          </p:cNvPr>
          <p:cNvSpPr txBox="1"/>
          <p:nvPr/>
        </p:nvSpPr>
        <p:spPr>
          <a:xfrm>
            <a:off x="4849078" y="2378695"/>
            <a:ext cx="2039814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dirty="0">
                <a:latin typeface="Montserrat Medium"/>
              </a:rPr>
              <a:t>Next </a:t>
            </a:r>
            <a:r>
              <a:rPr lang="de-DE" b="1" dirty="0" err="1">
                <a:latin typeface="Montserrat Medium"/>
              </a:rPr>
              <a:t>trend</a:t>
            </a:r>
            <a:r>
              <a:rPr lang="de-DE" b="1" dirty="0">
                <a:latin typeface="Montserrat Medium"/>
              </a:rPr>
              <a:t> break on </a:t>
            </a:r>
            <a:r>
              <a:rPr lang="de-DE" dirty="0">
                <a:solidFill>
                  <a:schemeClr val="accent5"/>
                </a:solidFill>
                <a:latin typeface="Montserrat Medium"/>
              </a:rPr>
              <a:t>AI in </a:t>
            </a:r>
            <a:r>
              <a:rPr lang="de-DE" dirty="0" err="1">
                <a:solidFill>
                  <a:schemeClr val="accent5"/>
                </a:solidFill>
                <a:latin typeface="Montserrat Medium"/>
              </a:rPr>
              <a:t>tourism</a:t>
            </a:r>
            <a:r>
              <a:rPr lang="de-DE" dirty="0">
                <a:solidFill>
                  <a:schemeClr val="accent5"/>
                </a:solidFill>
                <a:latin typeface="Montserrat Medium"/>
              </a:rPr>
              <a:t> </a:t>
            </a:r>
            <a:r>
              <a:rPr lang="de-DE" dirty="0" err="1">
                <a:solidFill>
                  <a:schemeClr val="accent5"/>
                </a:solidFill>
                <a:latin typeface="Montserrat Medium"/>
              </a:rPr>
              <a:t>mobility</a:t>
            </a:r>
            <a:r>
              <a:rPr lang="de-DE" dirty="0">
                <a:solidFill>
                  <a:schemeClr val="accent5"/>
                </a:solidFill>
                <a:latin typeface="Montserrat Medium"/>
              </a:rPr>
              <a:t>:</a:t>
            </a:r>
          </a:p>
          <a:p>
            <a:endParaRPr lang="de-DE" dirty="0">
              <a:latin typeface="Montserrat Medium"/>
            </a:endParaRPr>
          </a:p>
          <a:p>
            <a:r>
              <a:rPr lang="de-DE" dirty="0" err="1">
                <a:latin typeface="Montserrat Medium"/>
              </a:rPr>
              <a:t>July</a:t>
            </a:r>
            <a:r>
              <a:rPr lang="de-DE" dirty="0">
                <a:latin typeface="Montserrat Medium"/>
              </a:rPr>
              <a:t> 25th | 11.00</a:t>
            </a:r>
          </a:p>
          <a:p>
            <a:endParaRPr lang="de-DE" dirty="0">
              <a:latin typeface="Montserrat Medium"/>
            </a:endParaRPr>
          </a:p>
          <a:p>
            <a:endParaRPr lang="de-DE" dirty="0">
              <a:latin typeface="Montserrat Medium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18C30A6-7453-3C3B-DF20-03400886874B}"/>
              </a:ext>
            </a:extLst>
          </p:cNvPr>
          <p:cNvSpPr txBox="1"/>
          <p:nvPr/>
        </p:nvSpPr>
        <p:spPr>
          <a:xfrm>
            <a:off x="2136533" y="2516308"/>
            <a:ext cx="2435467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dirty="0" err="1">
                <a:latin typeface="Montserrat Medium"/>
              </a:rPr>
              <a:t>Meet</a:t>
            </a:r>
            <a:r>
              <a:rPr lang="de-DE" b="1" dirty="0">
                <a:latin typeface="Montserrat Medium"/>
              </a:rPr>
              <a:t> EDIH AUSTRIA EDIHs</a:t>
            </a:r>
            <a:r>
              <a:rPr lang="de-DE" dirty="0">
                <a:latin typeface="Montserrat Medium"/>
              </a:rPr>
              <a:t> at the Innovation Conference "salz21" </a:t>
            </a:r>
          </a:p>
          <a:p>
            <a:endParaRPr lang="de-DE" dirty="0">
              <a:latin typeface="Montserrat Medium"/>
            </a:endParaRPr>
          </a:p>
          <a:p>
            <a:r>
              <a:rPr lang="de-DE" dirty="0">
                <a:latin typeface="Montserrat Medium"/>
              </a:rPr>
              <a:t>March 6th &amp; 7th, Salzburg</a:t>
            </a:r>
          </a:p>
          <a:p>
            <a:endParaRPr lang="de-DE" dirty="0">
              <a:latin typeface="Montserrat Medium"/>
            </a:endParaRPr>
          </a:p>
          <a:p>
            <a:r>
              <a:rPr lang="de-AT" sz="1100" dirty="0">
                <a:hlinkClick r:id="rId4"/>
              </a:rPr>
              <a:t>www.crowd-in-motion.eu/events</a:t>
            </a:r>
            <a:r>
              <a:rPr lang="de-AT" sz="1100" dirty="0"/>
              <a:t>  </a:t>
            </a:r>
            <a:endParaRPr lang="de-DE" sz="1100" dirty="0"/>
          </a:p>
          <a:p>
            <a:endParaRPr lang="de-DE" dirty="0">
              <a:latin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7967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34128-19CB-06F9-7535-689696D76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283" y="200309"/>
            <a:ext cx="4622603" cy="994172"/>
          </a:xfrm>
        </p:spPr>
        <p:txBody>
          <a:bodyPr/>
          <a:lstStyle/>
          <a:p>
            <a:r>
              <a:rPr lang="de-DE" dirty="0" err="1">
                <a:latin typeface="Montserrat Medium"/>
              </a:rPr>
              <a:t>Meet</a:t>
            </a:r>
            <a:r>
              <a:rPr lang="de-DE" dirty="0">
                <a:latin typeface="Montserrat Medium"/>
              </a:rPr>
              <a:t> the </a:t>
            </a:r>
            <a:r>
              <a:rPr lang="de-DE" dirty="0" err="1">
                <a:latin typeface="Montserrat Medium"/>
              </a:rPr>
              <a:t>experts</a:t>
            </a:r>
            <a:r>
              <a:rPr lang="de-DE" dirty="0">
                <a:latin typeface="Montserrat Medium"/>
              </a:rPr>
              <a:t>: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92445A-FD4A-1F32-8727-CFB3C3AD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17</a:t>
            </a:fld>
            <a:endParaRPr lang="en-GB"/>
          </a:p>
        </p:txBody>
      </p:sp>
      <p:pic>
        <p:nvPicPr>
          <p:cNvPr id="5" name="Grafik 4" descr="7th outdoor sports euro'meet 2024, Lecco Italy">
            <a:extLst>
              <a:ext uri="{FF2B5EF4-FFF2-40B4-BE49-F238E27FC236}">
                <a16:creationId xmlns:a16="http://schemas.microsoft.com/office/drawing/2014/main" id="{6CBC84DB-AACB-0F7C-9E07-FA21C180D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5286" y="1376475"/>
            <a:ext cx="2761200" cy="87454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D769E0D-3B76-30CF-FE07-2DDA87E8303B}"/>
              </a:ext>
            </a:extLst>
          </p:cNvPr>
          <p:cNvSpPr txBox="1"/>
          <p:nvPr/>
        </p:nvSpPr>
        <p:spPr>
          <a:xfrm>
            <a:off x="1322095" y="2427543"/>
            <a:ext cx="2447581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b="1" dirty="0" err="1">
                <a:latin typeface="Montserrat Medium"/>
              </a:rPr>
              <a:t>Join</a:t>
            </a:r>
            <a:r>
              <a:rPr lang="de-DE" b="1" dirty="0">
                <a:latin typeface="Montserrat Medium"/>
              </a:rPr>
              <a:t> </a:t>
            </a:r>
            <a:r>
              <a:rPr lang="de-DE" b="1" dirty="0" err="1">
                <a:latin typeface="Montserrat Medium"/>
              </a:rPr>
              <a:t>Euro'Meet</a:t>
            </a:r>
            <a:r>
              <a:rPr lang="de-DE" b="1" dirty="0">
                <a:latin typeface="Montserrat Medium"/>
              </a:rPr>
              <a:t>:</a:t>
            </a:r>
          </a:p>
          <a:p>
            <a:pPr algn="ctr"/>
            <a:r>
              <a:rPr lang="de-DE" dirty="0">
                <a:latin typeface="Montserrat Medium"/>
              </a:rPr>
              <a:t>3 </a:t>
            </a:r>
            <a:r>
              <a:rPr lang="de-DE" dirty="0" err="1">
                <a:latin typeface="Montserrat Medium"/>
              </a:rPr>
              <a:t>days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dedicated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to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innovation</a:t>
            </a:r>
            <a:r>
              <a:rPr lang="de-DE" dirty="0">
                <a:latin typeface="Montserrat Medium"/>
              </a:rPr>
              <a:t> in </a:t>
            </a:r>
            <a:r>
              <a:rPr lang="de-DE" dirty="0" err="1">
                <a:latin typeface="Montserrat Medium"/>
              </a:rPr>
              <a:t>outdoor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sports</a:t>
            </a:r>
            <a:r>
              <a:rPr lang="de-DE" dirty="0">
                <a:latin typeface="Montserrat Medium"/>
              </a:rPr>
              <a:t>, </a:t>
            </a:r>
            <a:r>
              <a:rPr lang="de-DE" dirty="0" err="1">
                <a:latin typeface="Montserrat Medium"/>
              </a:rPr>
              <a:t>with</a:t>
            </a:r>
            <a:r>
              <a:rPr lang="de-DE" dirty="0">
                <a:latin typeface="Montserrat Medium"/>
              </a:rPr>
              <a:t> the </a:t>
            </a:r>
            <a:r>
              <a:rPr lang="de-DE" dirty="0" err="1">
                <a:latin typeface="Montserrat Medium"/>
              </a:rPr>
              <a:t>goal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of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inspiring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sustainable</a:t>
            </a:r>
            <a:r>
              <a:rPr lang="de-DE" dirty="0">
                <a:latin typeface="Montserrat Medium"/>
              </a:rPr>
              <a:t> and </a:t>
            </a:r>
            <a:r>
              <a:rPr lang="de-DE" dirty="0" err="1">
                <a:latin typeface="Montserrat Medium"/>
              </a:rPr>
              <a:t>active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citizens</a:t>
            </a:r>
            <a:r>
              <a:rPr lang="de-DE" dirty="0">
                <a:latin typeface="Montserrat Medium"/>
              </a:rPr>
              <a:t>.</a:t>
            </a:r>
          </a:p>
          <a:p>
            <a:pPr algn="ctr"/>
            <a:endParaRPr lang="de-DE" sz="1050" dirty="0">
              <a:latin typeface="Montserrat Medium"/>
            </a:endParaRPr>
          </a:p>
          <a:p>
            <a:pPr algn="ctr"/>
            <a:r>
              <a:rPr lang="de-DE" sz="1050" dirty="0">
                <a:latin typeface="Montserrat Medium"/>
                <a:hlinkClick r:id="rId4"/>
              </a:rPr>
              <a:t>https://euromeetlecco.com</a:t>
            </a:r>
            <a:endParaRPr lang="de-DE" sz="1050" dirty="0">
              <a:latin typeface="Montserrat Medium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B461B6F-901F-32EB-44B5-1B71041A5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732" y="1326362"/>
            <a:ext cx="1715607" cy="97477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6B758BF3-B664-DA08-3E03-E5D24E990139}"/>
              </a:ext>
            </a:extLst>
          </p:cNvPr>
          <p:cNvSpPr txBox="1"/>
          <p:nvPr/>
        </p:nvSpPr>
        <p:spPr>
          <a:xfrm>
            <a:off x="5039069" y="2427543"/>
            <a:ext cx="2447581" cy="18928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b="1" dirty="0" err="1">
                <a:latin typeface="Montserrat Medium"/>
              </a:rPr>
              <a:t>Visit</a:t>
            </a:r>
            <a:r>
              <a:rPr lang="de-DE" b="1" dirty="0">
                <a:latin typeface="Montserrat Medium"/>
              </a:rPr>
              <a:t> the </a:t>
            </a:r>
            <a:r>
              <a:rPr lang="de-DE" b="1" dirty="0" err="1">
                <a:latin typeface="Montserrat Medium"/>
              </a:rPr>
              <a:t>MountainBike</a:t>
            </a:r>
            <a:r>
              <a:rPr lang="de-DE" b="1" dirty="0">
                <a:latin typeface="Montserrat Medium"/>
              </a:rPr>
              <a:t> </a:t>
            </a:r>
            <a:r>
              <a:rPr lang="de-DE" b="1" dirty="0" err="1">
                <a:latin typeface="Montserrat Medium"/>
              </a:rPr>
              <a:t>Congress</a:t>
            </a:r>
            <a:r>
              <a:rPr lang="de-DE" b="1" dirty="0">
                <a:latin typeface="Montserrat Medium"/>
              </a:rPr>
              <a:t> in Germany</a:t>
            </a:r>
          </a:p>
          <a:p>
            <a:pPr algn="ctr"/>
            <a:r>
              <a:rPr lang="de-DE" dirty="0">
                <a:latin typeface="Montserrat Medium"/>
              </a:rPr>
              <a:t>Find out the </a:t>
            </a:r>
            <a:r>
              <a:rPr lang="de-DE" dirty="0" err="1">
                <a:latin typeface="Montserrat Medium"/>
              </a:rPr>
              <a:t>latest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news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about</a:t>
            </a:r>
            <a:r>
              <a:rPr lang="de-DE" dirty="0">
                <a:latin typeface="Montserrat Medium"/>
              </a:rPr>
              <a:t> MTB in </a:t>
            </a:r>
            <a:r>
              <a:rPr lang="de-DE" dirty="0" err="1">
                <a:latin typeface="Montserrat Medium"/>
              </a:rPr>
              <a:t>workshops</a:t>
            </a:r>
            <a:r>
              <a:rPr lang="de-DE" dirty="0">
                <a:latin typeface="Montserrat Medium"/>
              </a:rPr>
              <a:t>, </a:t>
            </a:r>
            <a:r>
              <a:rPr lang="de-DE" dirty="0" err="1">
                <a:latin typeface="Montserrat Medium"/>
              </a:rPr>
              <a:t>panels</a:t>
            </a:r>
            <a:r>
              <a:rPr lang="de-DE" dirty="0">
                <a:latin typeface="Montserrat Medium"/>
              </a:rPr>
              <a:t> and </a:t>
            </a:r>
            <a:r>
              <a:rPr lang="de-DE" dirty="0" err="1">
                <a:latin typeface="Montserrat Medium"/>
              </a:rPr>
              <a:t>presentations</a:t>
            </a:r>
            <a:endParaRPr lang="de-DE" dirty="0">
              <a:latin typeface="Montserrat Medium"/>
            </a:endParaRPr>
          </a:p>
          <a:p>
            <a:pPr algn="ctr"/>
            <a:endParaRPr lang="de-DE" sz="1050" dirty="0">
              <a:latin typeface="Montserrat Medium"/>
            </a:endParaRPr>
          </a:p>
          <a:p>
            <a:pPr algn="ctr"/>
            <a:r>
              <a:rPr lang="de-DE" sz="1050" dirty="0">
                <a:latin typeface="Montserrat Medium"/>
                <a:hlinkClick r:id="rId6"/>
              </a:rPr>
              <a:t>https://www.kongress.bike</a:t>
            </a:r>
            <a:r>
              <a:rPr lang="de-DE" sz="1050" dirty="0">
                <a:latin typeface="Montserrat Medium"/>
              </a:rPr>
              <a:t> </a:t>
            </a:r>
          </a:p>
          <a:p>
            <a:pPr algn="ctr"/>
            <a:r>
              <a:rPr lang="de-AT" sz="1200" b="0" i="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hlinkClick r:id="rId7"/>
              </a:rPr>
              <a:t>www.mtf.bike</a:t>
            </a:r>
            <a:endParaRPr lang="de-DE" sz="1050" dirty="0">
              <a:latin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88330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7976FE68-0DEB-C94F-9134-700C0CE7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583013" y="1213687"/>
            <a:ext cx="5493446" cy="3027814"/>
          </a:xfrm>
          <a:prstGeom prst="rect">
            <a:avLst/>
          </a:prstGeom>
        </p:spPr>
        <p:txBody>
          <a:bodyPr vert="horz" lIns="68580" tIns="34290" rIns="68580" bIns="3429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3200" b="1" err="1">
                <a:latin typeface="Montserrat Medium"/>
              </a:rPr>
              <a:t>Thank</a:t>
            </a:r>
            <a:r>
              <a:rPr lang="de-AT" sz="3200" b="1">
                <a:latin typeface="Montserrat Medium"/>
              </a:rPr>
              <a:t> </a:t>
            </a:r>
            <a:r>
              <a:rPr lang="de-AT" sz="3200" b="1" err="1">
                <a:latin typeface="Montserrat Medium"/>
              </a:rPr>
              <a:t>you</a:t>
            </a:r>
            <a:r>
              <a:rPr lang="de-AT" sz="3200" b="1">
                <a:latin typeface="Montserrat Medium"/>
              </a:rPr>
              <a:t>!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           Michael Thelen, MA</a:t>
            </a:r>
            <a:br>
              <a:rPr lang="de-AT" sz="2400"/>
            </a:br>
            <a:r>
              <a:rPr lang="de-AT" sz="2400">
                <a:latin typeface="Montserrat Medium"/>
              </a:rPr>
              <a:t>           </a:t>
            </a:r>
            <a:r>
              <a:rPr lang="de-AT" sz="2000">
                <a:latin typeface="Montserrat Medium"/>
              </a:rPr>
              <a:t>(Salzburg Research)</a:t>
            </a:r>
            <a:endParaRPr lang="de-AT" sz="2000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en-US" sz="1800">
                <a:latin typeface="Montserrat Medium"/>
              </a:rPr>
              <a:t>	+43/662/2288-308</a:t>
            </a:r>
            <a:endParaRPr lang="en-US" sz="1800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1800">
                <a:latin typeface="Montserrat Medium"/>
              </a:rPr>
              <a:t>               michael.thelen@salzburgresearch.at</a:t>
            </a:r>
            <a:endParaRPr lang="de-AT" sz="1800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1800">
                <a:latin typeface="Montserrat Medium"/>
              </a:rPr>
              <a:t>    https://www.crowd-in-motion.eu/</a:t>
            </a:r>
            <a:endParaRPr lang="de-AT" sz="180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36590E-353B-ABD4-957A-847966A296EC}"/>
              </a:ext>
            </a:extLst>
          </p:cNvPr>
          <p:cNvSpPr txBox="1"/>
          <p:nvPr/>
        </p:nvSpPr>
        <p:spPr>
          <a:xfrm>
            <a:off x="2198192" y="191094"/>
            <a:ext cx="4096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u="sng"/>
              <a:t>(P.S. - </a:t>
            </a:r>
            <a:r>
              <a:rPr lang="de-DE" sz="1600" u="sng" err="1"/>
              <a:t>Some</a:t>
            </a:r>
            <a:r>
              <a:rPr lang="de-DE" sz="1600" u="sng"/>
              <a:t> </a:t>
            </a:r>
            <a:r>
              <a:rPr lang="de-DE" sz="1600" u="sng" err="1"/>
              <a:t>of</a:t>
            </a:r>
            <a:r>
              <a:rPr lang="de-DE" sz="1600" u="sng"/>
              <a:t> </a:t>
            </a:r>
            <a:r>
              <a:rPr lang="de-DE" sz="1600" u="sng" err="1"/>
              <a:t>this</a:t>
            </a:r>
            <a:r>
              <a:rPr lang="de-DE" sz="1600" u="sng"/>
              <a:t> </a:t>
            </a:r>
            <a:r>
              <a:rPr lang="de-DE" sz="1600" u="sng" err="1"/>
              <a:t>presentation‘s</a:t>
            </a:r>
            <a:r>
              <a:rPr lang="de-DE" sz="1600" u="sng"/>
              <a:t> </a:t>
            </a:r>
            <a:r>
              <a:rPr lang="de-DE" sz="1600" u="sng" err="1"/>
              <a:t>contents</a:t>
            </a:r>
            <a:r>
              <a:rPr lang="de-DE" sz="1600" u="sng"/>
              <a:t> </a:t>
            </a:r>
            <a:r>
              <a:rPr lang="de-DE" sz="1600" u="sng" err="1"/>
              <a:t>were</a:t>
            </a:r>
            <a:r>
              <a:rPr lang="de-DE" sz="1600" u="sng"/>
              <a:t> </a:t>
            </a:r>
            <a:r>
              <a:rPr lang="de-DE" sz="1600" u="sng" err="1"/>
              <a:t>made</a:t>
            </a:r>
            <a:r>
              <a:rPr lang="de-DE" sz="1600" u="sng"/>
              <a:t> </a:t>
            </a:r>
            <a:r>
              <a:rPr lang="de-DE" sz="1600" u="sng" err="1"/>
              <a:t>using</a:t>
            </a:r>
            <a:r>
              <a:rPr lang="de-DE" sz="1600" u="sng"/>
              <a:t> generative AI!)</a:t>
            </a:r>
          </a:p>
        </p:txBody>
      </p:sp>
      <p:pic>
        <p:nvPicPr>
          <p:cNvPr id="4" name="Picture 3" descr="A person wearing glasses and a blue striped shirt&#10;&#10;Description automatically generated">
            <a:extLst>
              <a:ext uri="{FF2B5EF4-FFF2-40B4-BE49-F238E27FC236}">
                <a16:creationId xmlns:a16="http://schemas.microsoft.com/office/drawing/2014/main" id="{CD9652C6-793E-08DC-E488-17B2F9CA69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788" y="2484407"/>
            <a:ext cx="1178491" cy="11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5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8452663-52DE-39E1-6366-BDFAD7352DF5}"/>
              </a:ext>
            </a:extLst>
          </p:cNvPr>
          <p:cNvSpPr/>
          <p:nvPr/>
        </p:nvSpPr>
        <p:spPr>
          <a:xfrm>
            <a:off x="6288066" y="4138508"/>
            <a:ext cx="2743200" cy="950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7C07F-5E17-B19F-8EC5-69DE16E9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954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err="1"/>
              <a:t>Tips</a:t>
            </a:r>
            <a:r>
              <a:rPr lang="de-DE" sz="2200" b="1"/>
              <a:t> </a:t>
            </a:r>
            <a:r>
              <a:rPr lang="de-DE" sz="2200" b="1" err="1"/>
              <a:t>for</a:t>
            </a:r>
            <a:r>
              <a:rPr lang="de-DE" sz="2200" b="1"/>
              <a:t> </a:t>
            </a:r>
            <a:r>
              <a:rPr lang="de-DE" sz="2200" b="1" err="1"/>
              <a:t>integrating</a:t>
            </a:r>
            <a:r>
              <a:rPr lang="de-DE" sz="2200" b="1"/>
              <a:t> AI </a:t>
            </a:r>
            <a:r>
              <a:rPr lang="de-DE" sz="2200" b="1" err="1"/>
              <a:t>into</a:t>
            </a:r>
            <a:r>
              <a:rPr lang="de-DE" sz="2200" b="1"/>
              <a:t> </a:t>
            </a:r>
            <a:r>
              <a:rPr lang="de-DE" sz="2200" b="1" err="1"/>
              <a:t>your</a:t>
            </a:r>
            <a:r>
              <a:rPr lang="de-DE" sz="2200" b="1"/>
              <a:t> </a:t>
            </a:r>
            <a:r>
              <a:rPr lang="de-DE" sz="2200" b="1" err="1"/>
              <a:t>business</a:t>
            </a:r>
            <a:endParaRPr lang="de-DE" sz="2200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1367-8C60-6390-FBBE-2CF2B3D5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EBFC9-08D8-C577-F028-B985BADFA772}"/>
              </a:ext>
            </a:extLst>
          </p:cNvPr>
          <p:cNvSpPr txBox="1"/>
          <p:nvPr/>
        </p:nvSpPr>
        <p:spPr>
          <a:xfrm>
            <a:off x="663880" y="1147757"/>
            <a:ext cx="4187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6"/>
                </a:solidFill>
                <a:latin typeface="Montserrat Medium" panose="00000600000000000000" pitchFamily="2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0DBE2D-E43D-FB64-CF99-9B4903C6EAF3}"/>
              </a:ext>
            </a:extLst>
          </p:cNvPr>
          <p:cNvSpPr txBox="1"/>
          <p:nvPr/>
        </p:nvSpPr>
        <p:spPr>
          <a:xfrm>
            <a:off x="585127" y="2083232"/>
            <a:ext cx="54534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4"/>
                </a:solidFill>
                <a:latin typeface="Montserrat Medium" panose="00000600000000000000" pitchFamily="2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DC6C9-4514-CD6F-7CF8-F7D9685214BF}"/>
              </a:ext>
            </a:extLst>
          </p:cNvPr>
          <p:cNvSpPr txBox="1"/>
          <p:nvPr/>
        </p:nvSpPr>
        <p:spPr>
          <a:xfrm>
            <a:off x="588724" y="3069534"/>
            <a:ext cx="5469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tx2"/>
                </a:solidFill>
                <a:latin typeface="Montserrat Medium" panose="00000600000000000000" pitchFamily="2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680E65-C773-D644-0F17-03B73CCD0F4A}"/>
              </a:ext>
            </a:extLst>
          </p:cNvPr>
          <p:cNvSpPr txBox="1"/>
          <p:nvPr/>
        </p:nvSpPr>
        <p:spPr>
          <a:xfrm>
            <a:off x="588757" y="4018258"/>
            <a:ext cx="5613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rgbClr val="7030A0"/>
                </a:solidFill>
                <a:latin typeface="Montserrat Medium" panose="00000600000000000000" pitchFamily="2" charset="0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D4D8E-7FFA-A6BE-5A1F-52FC956BC4F2}"/>
              </a:ext>
            </a:extLst>
          </p:cNvPr>
          <p:cNvSpPr txBox="1"/>
          <p:nvPr/>
        </p:nvSpPr>
        <p:spPr>
          <a:xfrm>
            <a:off x="4503798" y="1146150"/>
            <a:ext cx="5469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5"/>
                </a:solidFill>
                <a:latin typeface="Montserrat Medium" panose="00000600000000000000" pitchFamily="2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8A305-40D4-587A-1CB5-DBE6BC279658}"/>
              </a:ext>
            </a:extLst>
          </p:cNvPr>
          <p:cNvSpPr txBox="1"/>
          <p:nvPr/>
        </p:nvSpPr>
        <p:spPr>
          <a:xfrm>
            <a:off x="4479752" y="2079467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2"/>
                </a:solidFill>
                <a:latin typeface="Montserrat Medium" panose="00000600000000000000" pitchFamily="2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1661C-32CA-5EEF-83A3-92E12E365BE5}"/>
              </a:ext>
            </a:extLst>
          </p:cNvPr>
          <p:cNvSpPr txBox="1"/>
          <p:nvPr/>
        </p:nvSpPr>
        <p:spPr>
          <a:xfrm>
            <a:off x="4482958" y="3080266"/>
            <a:ext cx="5725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rgbClr val="C00000"/>
                </a:solidFill>
                <a:latin typeface="Montserrat Medium" panose="00000600000000000000" pitchFamily="2" charset="0"/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8440CF-CB9F-42B1-7174-34674115B7E6}"/>
              </a:ext>
            </a:extLst>
          </p:cNvPr>
          <p:cNvSpPr txBox="1"/>
          <p:nvPr/>
        </p:nvSpPr>
        <p:spPr>
          <a:xfrm>
            <a:off x="4509370" y="3999961"/>
            <a:ext cx="59022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b="1">
                <a:solidFill>
                  <a:schemeClr val="accent2">
                    <a:lumMod val="50000"/>
                  </a:schemeClr>
                </a:solidFill>
                <a:latin typeface="Montserrat Medium" panose="00000600000000000000" pitchFamily="2" charset="0"/>
              </a:rPr>
              <a:t>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119E6-BB30-1816-0E63-F050951D5194}"/>
              </a:ext>
            </a:extLst>
          </p:cNvPr>
          <p:cNvSpPr/>
          <p:nvPr/>
        </p:nvSpPr>
        <p:spPr>
          <a:xfrm>
            <a:off x="1217350" y="1208780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UNDERSTAND YOUR GOALS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How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can</a:t>
            </a:r>
            <a:r>
              <a:rPr lang="de-DE">
                <a:latin typeface="Montserrat Medium" panose="00000600000000000000" pitchFamily="2" charset="0"/>
              </a:rPr>
              <a:t> AI deal </a:t>
            </a:r>
            <a:r>
              <a:rPr lang="de-DE" err="1">
                <a:latin typeface="Montserrat Medium" panose="00000600000000000000" pitchFamily="2" charset="0"/>
              </a:rPr>
              <a:t>with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your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pain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factors</a:t>
            </a:r>
            <a:r>
              <a:rPr lang="de-DE">
                <a:latin typeface="Montserrat Medium" panose="00000600000000000000" pitchFamily="2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CA888D-9E07-2523-A905-EDFD71E056AA}"/>
              </a:ext>
            </a:extLst>
          </p:cNvPr>
          <p:cNvSpPr/>
          <p:nvPr/>
        </p:nvSpPr>
        <p:spPr>
          <a:xfrm>
            <a:off x="5197318" y="1208780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Montserrat Medium" panose="00000600000000000000" pitchFamily="2" charset="0"/>
              </a:rPr>
              <a:t>ENSURE DATA QUALITY</a:t>
            </a:r>
          </a:p>
          <a:p>
            <a:pPr algn="ctr"/>
            <a:r>
              <a:rPr lang="de-DE" dirty="0">
                <a:latin typeface="Montserrat Medium" panose="00000600000000000000" pitchFamily="2" charset="0"/>
              </a:rPr>
              <a:t>The </a:t>
            </a:r>
            <a:r>
              <a:rPr lang="de-DE" dirty="0" err="1">
                <a:latin typeface="Montserrat Medium" panose="00000600000000000000" pitchFamily="2" charset="0"/>
              </a:rPr>
              <a:t>highest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data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quality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delivers</a:t>
            </a:r>
            <a:r>
              <a:rPr lang="de-DE" dirty="0">
                <a:latin typeface="Montserrat Medium" panose="00000600000000000000" pitchFamily="2" charset="0"/>
              </a:rPr>
              <a:t> the </a:t>
            </a:r>
            <a:r>
              <a:rPr lang="de-DE" dirty="0" err="1">
                <a:latin typeface="Montserrat Medium" panose="00000600000000000000" pitchFamily="2" charset="0"/>
              </a:rPr>
              <a:t>greatest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insight</a:t>
            </a:r>
            <a:endParaRPr lang="de-DE" dirty="0">
              <a:latin typeface="Montserrat Medium" panose="000006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EE7FC-E944-C725-E607-D9EFF8344608}"/>
              </a:ext>
            </a:extLst>
          </p:cNvPr>
          <p:cNvSpPr/>
          <p:nvPr/>
        </p:nvSpPr>
        <p:spPr>
          <a:xfrm>
            <a:off x="1217350" y="2159441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DISCUSS WITH YOUR TEAM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Instruct</a:t>
            </a:r>
            <a:r>
              <a:rPr lang="de-DE">
                <a:latin typeface="Montserrat Medium" panose="00000600000000000000" pitchFamily="2" charset="0"/>
              </a:rPr>
              <a:t>/</a:t>
            </a:r>
            <a:r>
              <a:rPr lang="de-DE" err="1">
                <a:latin typeface="Montserrat Medium" panose="00000600000000000000" pitchFamily="2" charset="0"/>
              </a:rPr>
              <a:t>discuss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its</a:t>
            </a:r>
            <a:r>
              <a:rPr lang="de-DE">
                <a:latin typeface="Montserrat Medium" panose="00000600000000000000" pitchFamily="2" charset="0"/>
              </a:rPr>
              <a:t> potential </a:t>
            </a:r>
            <a:r>
              <a:rPr lang="de-DE" err="1">
                <a:latin typeface="Montserrat Medium" panose="00000600000000000000" pitchFamily="2" charset="0"/>
              </a:rPr>
              <a:t>benefits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with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your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team</a:t>
            </a:r>
            <a:r>
              <a:rPr lang="de-DE">
                <a:latin typeface="Montserrat Medium" panose="00000600000000000000" pitchFamily="2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52AD5E-F778-23FF-B32A-EEF0A5D9B788}"/>
              </a:ext>
            </a:extLst>
          </p:cNvPr>
          <p:cNvSpPr/>
          <p:nvPr/>
        </p:nvSpPr>
        <p:spPr>
          <a:xfrm>
            <a:off x="5197317" y="2159441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ASSIST HUMAN SKILLS</a:t>
            </a:r>
          </a:p>
          <a:p>
            <a:pPr algn="ctr"/>
            <a:r>
              <a:rPr lang="de-DE">
                <a:latin typeface="Montserrat Medium" panose="00000600000000000000" pitchFamily="2" charset="0"/>
              </a:rPr>
              <a:t>See </a:t>
            </a:r>
            <a:r>
              <a:rPr lang="de-DE" err="1">
                <a:latin typeface="Montserrat Medium" panose="00000600000000000000" pitchFamily="2" charset="0"/>
              </a:rPr>
              <a:t>how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can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complement</a:t>
            </a:r>
            <a:r>
              <a:rPr lang="de-DE">
                <a:latin typeface="Montserrat Medium" panose="00000600000000000000" pitchFamily="2" charset="0"/>
              </a:rPr>
              <a:t>, not </a:t>
            </a:r>
            <a:r>
              <a:rPr lang="de-DE" err="1">
                <a:latin typeface="Montserrat Medium" panose="00000600000000000000" pitchFamily="2" charset="0"/>
              </a:rPr>
              <a:t>replace</a:t>
            </a:r>
            <a:r>
              <a:rPr lang="de-DE">
                <a:latin typeface="Montserrat Medium" panose="00000600000000000000" pitchFamily="2" charset="0"/>
              </a:rPr>
              <a:t>, </a:t>
            </a:r>
            <a:r>
              <a:rPr lang="de-DE" err="1">
                <a:latin typeface="Montserrat Medium" panose="00000600000000000000" pitchFamily="2" charset="0"/>
              </a:rPr>
              <a:t>worker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tasks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E03A07-ECBB-D4A6-C36B-B047B20F307E}"/>
              </a:ext>
            </a:extLst>
          </p:cNvPr>
          <p:cNvSpPr/>
          <p:nvPr/>
        </p:nvSpPr>
        <p:spPr>
          <a:xfrm>
            <a:off x="1231179" y="3142896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START SMALL WITH PILOTS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Initially</a:t>
            </a:r>
            <a:r>
              <a:rPr lang="de-DE">
                <a:latin typeface="Montserrat Medium" panose="00000600000000000000" pitchFamily="2" charset="0"/>
              </a:rPr>
              <a:t>, </a:t>
            </a:r>
            <a:r>
              <a:rPr lang="de-DE" err="1">
                <a:latin typeface="Montserrat Medium" panose="00000600000000000000" pitchFamily="2" charset="0"/>
              </a:rPr>
              <a:t>explore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solutions</a:t>
            </a:r>
            <a:r>
              <a:rPr lang="de-DE">
                <a:latin typeface="Montserrat Medium" panose="00000600000000000000" pitchFamily="2" charset="0"/>
              </a:rPr>
              <a:t> in a </a:t>
            </a:r>
            <a:r>
              <a:rPr lang="de-DE" err="1">
                <a:latin typeface="Montserrat Medium" panose="00000600000000000000" pitchFamily="2" charset="0"/>
              </a:rPr>
              <a:t>managed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environment</a:t>
            </a:r>
            <a:endParaRPr lang="de-DE">
              <a:latin typeface="Montserrat Medium" panose="00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95A1D5-9B73-CBED-EFAA-092EEBF4892F}"/>
              </a:ext>
            </a:extLst>
          </p:cNvPr>
          <p:cNvSpPr/>
          <p:nvPr/>
        </p:nvSpPr>
        <p:spPr>
          <a:xfrm>
            <a:off x="5197317" y="3142896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ITERATE AND LEARN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Continuously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improve</a:t>
            </a:r>
            <a:r>
              <a:rPr lang="de-DE">
                <a:latin typeface="Montserrat Medium" panose="00000600000000000000" pitchFamily="2" charset="0"/>
              </a:rPr>
              <a:t> </a:t>
            </a:r>
            <a:r>
              <a:rPr lang="de-DE" err="1">
                <a:latin typeface="Montserrat Medium" panose="00000600000000000000" pitchFamily="2" charset="0"/>
              </a:rPr>
              <a:t>its</a:t>
            </a:r>
            <a:r>
              <a:rPr lang="de-DE">
                <a:latin typeface="Montserrat Medium" panose="00000600000000000000" pitchFamily="2" charset="0"/>
              </a:rPr>
              <a:t> implementation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019B4D-D6D0-C051-89B0-00C378F1999D}"/>
              </a:ext>
            </a:extLst>
          </p:cNvPr>
          <p:cNvSpPr/>
          <p:nvPr/>
        </p:nvSpPr>
        <p:spPr>
          <a:xfrm>
            <a:off x="1231179" y="4093557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Montserrat Medium" panose="00000600000000000000" pitchFamily="2" charset="0"/>
              </a:rPr>
              <a:t>CHOOSE THE RIGHT AI </a:t>
            </a:r>
          </a:p>
          <a:p>
            <a:pPr algn="ctr"/>
            <a:r>
              <a:rPr lang="de-DE" dirty="0" err="1">
                <a:latin typeface="Montserrat Medium" panose="00000600000000000000" pitchFamily="2" charset="0"/>
              </a:rPr>
              <a:t>Choose</a:t>
            </a:r>
            <a:r>
              <a:rPr lang="de-DE" dirty="0">
                <a:latin typeface="Montserrat Medium" panose="00000600000000000000" pitchFamily="2" charset="0"/>
              </a:rPr>
              <a:t> AI </a:t>
            </a:r>
            <a:r>
              <a:rPr lang="de-DE" dirty="0" err="1">
                <a:latin typeface="Montserrat Medium" panose="00000600000000000000" pitchFamily="2" charset="0"/>
              </a:rPr>
              <a:t>tools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align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with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your</a:t>
            </a:r>
            <a:r>
              <a:rPr lang="de-DE" dirty="0">
                <a:latin typeface="Montserrat Medium" panose="00000600000000000000" pitchFamily="2" charset="0"/>
              </a:rPr>
              <a:t> </a:t>
            </a:r>
            <a:r>
              <a:rPr lang="de-DE" dirty="0" err="1">
                <a:latin typeface="Montserrat Medium" panose="00000600000000000000" pitchFamily="2" charset="0"/>
              </a:rPr>
              <a:t>goals</a:t>
            </a:r>
            <a:endParaRPr lang="de-DE" dirty="0">
              <a:latin typeface="Montserrat Medium" panose="000006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C0E86E-4987-E49B-FC02-A2E9E38E75AD}"/>
              </a:ext>
            </a:extLst>
          </p:cNvPr>
          <p:cNvSpPr/>
          <p:nvPr/>
        </p:nvSpPr>
        <p:spPr>
          <a:xfrm>
            <a:off x="5197317" y="4093557"/>
            <a:ext cx="2966343" cy="70788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latin typeface="Montserrat Medium" panose="00000600000000000000" pitchFamily="2" charset="0"/>
              </a:rPr>
              <a:t>CHANGE MANAGEMENT STRATEGIES</a:t>
            </a:r>
          </a:p>
          <a:p>
            <a:pPr algn="ctr"/>
            <a:r>
              <a:rPr lang="de-DE" err="1">
                <a:latin typeface="Montserrat Medium" panose="00000600000000000000" pitchFamily="2" charset="0"/>
              </a:rPr>
              <a:t>Based</a:t>
            </a:r>
            <a:r>
              <a:rPr lang="de-DE">
                <a:latin typeface="Montserrat Medium" panose="00000600000000000000" pitchFamily="2" charset="0"/>
              </a:rPr>
              <a:t> on </a:t>
            </a:r>
            <a:r>
              <a:rPr lang="de-DE" err="1">
                <a:latin typeface="Montserrat Medium" panose="00000600000000000000" pitchFamily="2" charset="0"/>
              </a:rPr>
              <a:t>new</a:t>
            </a:r>
            <a:r>
              <a:rPr lang="de-DE">
                <a:latin typeface="Montserrat Medium" panose="00000600000000000000" pitchFamily="2" charset="0"/>
              </a:rPr>
              <a:t> AI </a:t>
            </a:r>
            <a:r>
              <a:rPr lang="de-DE" err="1">
                <a:latin typeface="Montserrat Medium" panose="00000600000000000000" pitchFamily="2" charset="0"/>
              </a:rPr>
              <a:t>capabilities</a:t>
            </a:r>
            <a:endParaRPr lang="de-DE">
              <a:latin typeface="Montserrat Medium" panose="00000600000000000000" pitchFamily="2" charset="0"/>
            </a:endParaRPr>
          </a:p>
        </p:txBody>
      </p:sp>
      <p:pic>
        <p:nvPicPr>
          <p:cNvPr id="22" name="Picture 2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6D228E6-7754-9E48-E83E-00EB13470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249" y="158442"/>
            <a:ext cx="774411" cy="82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50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13B34-1F32-2637-3DB6-A683C3C5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Montserrat Medium"/>
              </a:rPr>
              <a:t>About today 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3D51BF-CDE0-8138-3EB7-8D4A2629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2</a:t>
            </a:fld>
            <a:endParaRPr lang="en-GB"/>
          </a:p>
        </p:txBody>
      </p:sp>
      <p:pic>
        <p:nvPicPr>
          <p:cNvPr id="6" name="Grafik 5" descr="Ein Bild, das Schwarz, Dunkelheit enthält.&#10;&#10;Beschreibung automatisch generiert.">
            <a:extLst>
              <a:ext uri="{FF2B5EF4-FFF2-40B4-BE49-F238E27FC236}">
                <a16:creationId xmlns:a16="http://schemas.microsoft.com/office/drawing/2014/main" id="{BE6830DD-27AA-6AC9-8EA4-F51BF524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699" y="1663207"/>
            <a:ext cx="666503" cy="688770"/>
          </a:xfrm>
          <a:prstGeom prst="rect">
            <a:avLst/>
          </a:prstGeom>
        </p:spPr>
      </p:pic>
      <p:pic>
        <p:nvPicPr>
          <p:cNvPr id="7" name="Grafik 6" descr="Answer, chat, conversation, mark, question, sign, speech icon">
            <a:extLst>
              <a:ext uri="{FF2B5EF4-FFF2-40B4-BE49-F238E27FC236}">
                <a16:creationId xmlns:a16="http://schemas.microsoft.com/office/drawing/2014/main" id="{51B5AC01-0644-A816-6368-34D5B1EF1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9388" y="2429022"/>
            <a:ext cx="1080655" cy="1088077"/>
          </a:xfrm>
          <a:prstGeom prst="rect">
            <a:avLst/>
          </a:prstGeom>
        </p:spPr>
      </p:pic>
      <p:pic>
        <p:nvPicPr>
          <p:cNvPr id="5" name="Grafik 4" descr="Ein Bild, das Schwarz, Dunkelheit enthält.&#10;&#10;Beschreibung automatisch generiert.">
            <a:extLst>
              <a:ext uri="{FF2B5EF4-FFF2-40B4-BE49-F238E27FC236}">
                <a16:creationId xmlns:a16="http://schemas.microsoft.com/office/drawing/2014/main" id="{0C9C5E32-AD2F-871D-967A-63521C81B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4351" y="3590441"/>
            <a:ext cx="650731" cy="650731"/>
          </a:xfrm>
          <a:prstGeom prst="rect">
            <a:avLst/>
          </a:prstGeom>
        </p:spPr>
      </p:pic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A5691FB5-2F90-B873-8D92-C67FAE647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789850"/>
              </p:ext>
            </p:extLst>
          </p:nvPr>
        </p:nvGraphicFramePr>
        <p:xfrm>
          <a:off x="635577" y="1320328"/>
          <a:ext cx="6554437" cy="306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823">
                  <a:extLst>
                    <a:ext uri="{9D8B030D-6E8A-4147-A177-3AD203B41FA5}">
                      <a16:colId xmlns:a16="http://schemas.microsoft.com/office/drawing/2014/main" val="2039091900"/>
                    </a:ext>
                  </a:extLst>
                </a:gridCol>
                <a:gridCol w="5809614">
                  <a:extLst>
                    <a:ext uri="{9D8B030D-6E8A-4147-A177-3AD203B41FA5}">
                      <a16:colId xmlns:a16="http://schemas.microsoft.com/office/drawing/2014/main" val="3893172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11.00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rgbClr val="0F1223"/>
                          </a:solidFill>
                          <a:latin typeface="Montserrat Medium"/>
                        </a:rPr>
                        <a:t>Welcome and event objectives </a:t>
                      </a:r>
                    </a:p>
                    <a:p>
                      <a:r>
                        <a:rPr lang="de-DE" sz="1050" b="0">
                          <a:solidFill>
                            <a:srgbClr val="0F1223"/>
                          </a:solidFill>
                          <a:latin typeface="Montserrat Medium"/>
                        </a:rPr>
                        <a:t>Eva Hollauf, Coordinator EDIH Crowd in Motion, Salzburg Research</a:t>
                      </a:r>
                      <a:endParaRPr lang="de-AT" sz="1050" b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42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11.05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Trend brief: AI’s advancement in the biking industry </a:t>
                      </a:r>
                    </a:p>
                    <a:p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Michael Thelen, Salzburg Research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73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11.15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Target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groups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biking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based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on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market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research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insights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</a:p>
                    <a:p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Stephan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Grapentin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, Mountainbike Tourismus Forum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80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11.20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>
                          <a:solidFill>
                            <a:srgbClr val="0F1223"/>
                          </a:solidFill>
                          <a:latin typeface="Montserrat Medium"/>
                        </a:rPr>
                        <a:t>Digital product and service development of cargo bikes </a:t>
                      </a:r>
                    </a:p>
                    <a:p>
                      <a:r>
                        <a:rPr lang="de-DE" sz="1050">
                          <a:solidFill>
                            <a:srgbClr val="0F1223"/>
                          </a:solidFill>
                          <a:latin typeface="Montserrat Medium"/>
                        </a:rPr>
                        <a:t>Philip James Douglas, SwissFleet Services</a:t>
                      </a:r>
                      <a:endParaRPr lang="de-AT" sz="1050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711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11.35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>
                          <a:solidFill>
                            <a:srgbClr val="0F1223"/>
                          </a:solidFill>
                          <a:latin typeface="Montserrat Medium"/>
                        </a:rPr>
                        <a:t>Innovative data gathering and analysis using a smart e-bike </a:t>
                      </a:r>
                    </a:p>
                    <a:p>
                      <a:r>
                        <a:rPr lang="de-DE" sz="1050">
                          <a:solidFill>
                            <a:srgbClr val="0F1223"/>
                          </a:solidFill>
                          <a:latin typeface="Montserrat Medium"/>
                        </a:rPr>
                        <a:t>Hannah Wies, Salzburg Research</a:t>
                      </a:r>
                      <a:endParaRPr lang="de-AT" sz="1050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4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11.50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>
                          <a:solidFill>
                            <a:srgbClr val="0F1223"/>
                          </a:solidFill>
                          <a:latin typeface="Montserrat Medium"/>
                        </a:rPr>
                        <a:t>Q&amp;A and joint discussion 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71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12.15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End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of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 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trend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break –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Enjoy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your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lunch!</a:t>
                      </a:r>
                      <a:endParaRPr lang="de-AT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2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81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16A62-5035-3502-441B-B53F354B6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93873B-9523-2700-412F-6D1BFADFC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3</a:t>
            </a:fld>
            <a:endParaRPr lang="en-GB"/>
          </a:p>
        </p:txBody>
      </p:sp>
      <p:pic>
        <p:nvPicPr>
          <p:cNvPr id="5" name="Grafik 4" descr="Ein Bild, das Text, Snowboardfahren enthält.&#10;&#10;Beschreibung automatisch generiert.">
            <a:extLst>
              <a:ext uri="{FF2B5EF4-FFF2-40B4-BE49-F238E27FC236}">
                <a16:creationId xmlns:a16="http://schemas.microsoft.com/office/drawing/2014/main" id="{E1F997A8-210D-0DB3-05F1-2E0928D2B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378" y="54925"/>
            <a:ext cx="4981175" cy="211568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C2A79DB-482B-02D9-652C-091DC0C80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378" y="2262471"/>
            <a:ext cx="5142622" cy="2834347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CED59A6-9F4B-B8A1-214F-A2A58497FB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78686"/>
            <a:ext cx="311978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2000" b="1" dirty="0">
                <a:latin typeface="Montserrat" panose="00000500000000000000" pitchFamily="2" charset="0"/>
              </a:rPr>
              <a:t>Innovation support </a:t>
            </a:r>
            <a:r>
              <a:rPr lang="de-DE" sz="2000" b="1" dirty="0" err="1">
                <a:latin typeface="Montserrat" panose="00000500000000000000" pitchFamily="2" charset="0"/>
              </a:rPr>
              <a:t>for</a:t>
            </a:r>
            <a:r>
              <a:rPr lang="de-DE" sz="2000" b="1" dirty="0">
                <a:latin typeface="Montserrat" panose="00000500000000000000" pitchFamily="2" charset="0"/>
              </a:rPr>
              <a:t> the digital </a:t>
            </a:r>
            <a:r>
              <a:rPr lang="de-DE" sz="2000" b="1" dirty="0" err="1">
                <a:latin typeface="Montserrat" panose="00000500000000000000" pitchFamily="2" charset="0"/>
              </a:rPr>
              <a:t>transformation</a:t>
            </a:r>
            <a:r>
              <a:rPr lang="de-DE" sz="2000" b="1" dirty="0">
                <a:latin typeface="Montserrat" panose="00000500000000000000" pitchFamily="2" charset="0"/>
              </a:rPr>
              <a:t> in the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tourism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,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sport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 and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leisure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 industry</a:t>
            </a:r>
            <a:endParaRPr lang="de-AT" sz="2000" b="1" dirty="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444AC05-9E06-BB78-B69E-36DC284BD957}"/>
              </a:ext>
            </a:extLst>
          </p:cNvPr>
          <p:cNvSpPr txBox="1"/>
          <p:nvPr/>
        </p:nvSpPr>
        <p:spPr>
          <a:xfrm>
            <a:off x="628650" y="456187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AT" dirty="0">
                <a:latin typeface="Montserrat Medium"/>
              </a:rPr>
              <a:t>www.crowd-in-motion.eu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85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DBFDF-4820-667A-349A-8892D2373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B4D0A47B-F352-2077-7F86-87778E815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E472110A-5D87-2D15-99DE-0838EA736A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284651"/>
            <a:ext cx="3220991" cy="136821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5EC1322-E65A-EFA4-948C-7E903601D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7294955-BE71-E806-D22D-537EA0ABDD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9B9FD36-22D4-8202-D375-BB868583A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68EA816-9D91-DD05-375C-CAB5B0629B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9B3A7ECE-2452-6513-A96F-5D8AD43A0931}"/>
              </a:ext>
            </a:extLst>
          </p:cNvPr>
          <p:cNvSpPr txBox="1">
            <a:spLocks/>
          </p:cNvSpPr>
          <p:nvPr/>
        </p:nvSpPr>
        <p:spPr>
          <a:xfrm>
            <a:off x="563335" y="2535494"/>
            <a:ext cx="5223871" cy="202686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AI in </a:t>
            </a:r>
            <a:r>
              <a:rPr lang="de-AT" sz="2400" b="1" err="1">
                <a:latin typeface="Montserrat Medium"/>
              </a:rPr>
              <a:t>the</a:t>
            </a:r>
            <a:r>
              <a:rPr lang="de-AT" sz="2400" b="1">
                <a:latin typeface="Montserrat Medium"/>
              </a:rPr>
              <a:t> Biking Industry: </a:t>
            </a:r>
            <a:endParaRPr lang="de-DE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b="1">
                <a:latin typeface="Montserrat Medium"/>
              </a:rPr>
              <a:t>Trends and </a:t>
            </a:r>
            <a:r>
              <a:rPr lang="de-AT" sz="2400" b="1" err="1">
                <a:latin typeface="Montserrat Medium"/>
              </a:rPr>
              <a:t>Insights</a:t>
            </a:r>
            <a:endParaRPr lang="de-AT" sz="2400" b="1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>
                <a:latin typeface="Montserrat Medium"/>
              </a:rPr>
              <a:t>Michael Thelen, MA</a:t>
            </a:r>
            <a:br>
              <a:rPr lang="de-AT" sz="2400"/>
            </a:br>
            <a:r>
              <a:rPr lang="de-AT" sz="1800">
                <a:latin typeface="Montserrat Medium"/>
              </a:rPr>
              <a:t>Salzburg Research</a:t>
            </a:r>
            <a:endParaRPr lang="en-US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180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17B4BCAA-D4C3-C402-001B-C2D80181350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1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54A91B-139B-A336-A741-49A546E4C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4" descr="A person riding a bicycle&#10;&#10;Description automatically generated">
            <a:extLst>
              <a:ext uri="{FF2B5EF4-FFF2-40B4-BE49-F238E27FC236}">
                <a16:creationId xmlns:a16="http://schemas.microsoft.com/office/drawing/2014/main" id="{5ACFB67D-BC87-E9D6-9CBB-5A1C29BD5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90"/>
            <a:ext cx="5035296" cy="514449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5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7AEB8D-3F57-E88A-6F32-E62BF499B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296" y="0"/>
            <a:ext cx="4108704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5B1EB-FACB-ECDB-FD08-B1B691282B2A}"/>
              </a:ext>
            </a:extLst>
          </p:cNvPr>
          <p:cNvSpPr txBox="1"/>
          <p:nvPr/>
        </p:nvSpPr>
        <p:spPr>
          <a:xfrm>
            <a:off x="2771667" y="2855088"/>
            <a:ext cx="4120039" cy="55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What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has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err="1">
                <a:solidFill>
                  <a:schemeClr val="tx1"/>
                </a:solidFill>
                <a:latin typeface="Montserrat Medium" panose="00000600000000000000" pitchFamily="2" charset="0"/>
              </a:rPr>
              <a:t>changed</a:t>
            </a:r>
            <a:r>
              <a:rPr lang="de-DE" sz="3000">
                <a:solidFill>
                  <a:schemeClr val="tx1"/>
                </a:solidFill>
                <a:latin typeface="Montserrat Medium" panose="000006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32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836C77-8184-2A35-E32E-167EB02BB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err="1"/>
              <a:t>Where</a:t>
            </a:r>
            <a:r>
              <a:rPr lang="de-DE" sz="2200" b="1"/>
              <a:t> </a:t>
            </a:r>
            <a:r>
              <a:rPr lang="de-DE" sz="2200" b="1" err="1"/>
              <a:t>does</a:t>
            </a:r>
            <a:r>
              <a:rPr lang="de-DE" sz="2200" b="1"/>
              <a:t> </a:t>
            </a:r>
            <a:r>
              <a:rPr lang="de-DE" sz="2200" b="1" err="1"/>
              <a:t>Machine</a:t>
            </a:r>
            <a:r>
              <a:rPr lang="de-DE" sz="2200" b="1"/>
              <a:t> Learning </a:t>
            </a:r>
            <a:r>
              <a:rPr lang="de-DE" sz="2200" b="1" err="1"/>
              <a:t>have</a:t>
            </a:r>
            <a:r>
              <a:rPr lang="de-DE" sz="2200" b="1"/>
              <a:t> Impact?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8B4AFA-73AD-4B96-78B6-F1BC0A7AA315}"/>
              </a:ext>
            </a:extLst>
          </p:cNvPr>
          <p:cNvGrpSpPr/>
          <p:nvPr/>
        </p:nvGrpSpPr>
        <p:grpSpPr>
          <a:xfrm>
            <a:off x="1239335" y="977107"/>
            <a:ext cx="6214168" cy="4064000"/>
            <a:chOff x="293810" y="703263"/>
            <a:chExt cx="6214168" cy="4064000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41CB6A87-7D2E-CEA1-ED69-B7FE8F0E263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10705150"/>
                </p:ext>
              </p:extLst>
            </p:nvPr>
          </p:nvGraphicFramePr>
          <p:xfrm>
            <a:off x="293810" y="703263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50C346-EC57-20E1-0911-0A98364A9F18}"/>
                </a:ext>
              </a:extLst>
            </p:cNvPr>
            <p:cNvSpPr/>
            <p:nvPr/>
          </p:nvSpPr>
          <p:spPr>
            <a:xfrm>
              <a:off x="744972" y="2807460"/>
              <a:ext cx="5763006" cy="1283431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6171FF0-F4ED-8EA2-4AD0-8014A4F65332}"/>
              </a:ext>
            </a:extLst>
          </p:cNvPr>
          <p:cNvSpPr txBox="1"/>
          <p:nvPr/>
        </p:nvSpPr>
        <p:spPr>
          <a:xfrm>
            <a:off x="380121" y="4767263"/>
            <a:ext cx="30588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/>
              <a:t>State </a:t>
            </a:r>
            <a:r>
              <a:rPr lang="de-DE" sz="1000" err="1"/>
              <a:t>of</a:t>
            </a:r>
            <a:r>
              <a:rPr lang="de-DE" sz="1000"/>
              <a:t> Enterprise </a:t>
            </a:r>
            <a:r>
              <a:rPr lang="de-DE" sz="1000" err="1"/>
              <a:t>Machine</a:t>
            </a:r>
            <a:r>
              <a:rPr lang="de-DE" sz="1000"/>
              <a:t> Learning 2023, </a:t>
            </a:r>
            <a:r>
              <a:rPr lang="de-DE" sz="1000" err="1"/>
              <a:t>Zuhlke</a:t>
            </a:r>
            <a:endParaRPr lang="de-DE" sz="1000"/>
          </a:p>
        </p:txBody>
      </p:sp>
    </p:spTree>
    <p:extLst>
      <p:ext uri="{BB962C8B-B14F-4D97-AF65-F5344CB8AC3E}">
        <p14:creationId xmlns:p14="http://schemas.microsoft.com/office/powerpoint/2010/main" val="19367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holding a tablet&#10;&#10;Description automatically generated">
            <a:extLst>
              <a:ext uri="{FF2B5EF4-FFF2-40B4-BE49-F238E27FC236}">
                <a16:creationId xmlns:a16="http://schemas.microsoft.com/office/drawing/2014/main" id="{081C27EA-9A91-5BAA-08AA-51E2F424EA1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676" y="-531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7</a:t>
            </a:fld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E0120E-0916-4198-9223-5D9BE98D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582" y="431410"/>
            <a:ext cx="4320188" cy="523220"/>
          </a:xfrm>
          <a:noFill/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AT" sz="2000" b="1" err="1"/>
              <a:t>Why</a:t>
            </a:r>
            <a:r>
              <a:rPr lang="de-AT" sz="2000" b="1"/>
              <a:t> Deep Learning?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B32584-1D80-7C59-026A-C5A21EEB9097}"/>
              </a:ext>
            </a:extLst>
          </p:cNvPr>
          <p:cNvCxnSpPr>
            <a:cxnSpLocks/>
          </p:cNvCxnSpPr>
          <p:nvPr/>
        </p:nvCxnSpPr>
        <p:spPr>
          <a:xfrm>
            <a:off x="773413" y="3976732"/>
            <a:ext cx="2295019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E242288-DD19-3418-04C1-C2A6E869141B}"/>
              </a:ext>
            </a:extLst>
          </p:cNvPr>
          <p:cNvGrpSpPr/>
          <p:nvPr/>
        </p:nvGrpSpPr>
        <p:grpSpPr>
          <a:xfrm>
            <a:off x="290727" y="1525724"/>
            <a:ext cx="4790647" cy="3992897"/>
            <a:chOff x="163490" y="1255776"/>
            <a:chExt cx="4790647" cy="39928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FEB7735-882E-357F-BCCE-CD0EDD2ABBFB}"/>
                </a:ext>
              </a:extLst>
            </p:cNvPr>
            <p:cNvSpPr/>
            <p:nvPr/>
          </p:nvSpPr>
          <p:spPr>
            <a:xfrm>
              <a:off x="163490" y="1255776"/>
              <a:ext cx="4320188" cy="29549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EE63E8D-206C-E967-7009-BDB87FBFC6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176" y="1536192"/>
              <a:ext cx="0" cy="218867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DC60B0-920E-DFA0-93D6-1B66E93FD27D}"/>
                </a:ext>
              </a:extLst>
            </p:cNvPr>
            <p:cNvSpPr txBox="1"/>
            <p:nvPr/>
          </p:nvSpPr>
          <p:spPr>
            <a:xfrm rot="16200000">
              <a:off x="-213962" y="2546309"/>
              <a:ext cx="12089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Performance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58E3BC-9E8A-6CDC-7AB1-E9A1167FAAE7}"/>
                </a:ext>
              </a:extLst>
            </p:cNvPr>
            <p:cNvSpPr txBox="1"/>
            <p:nvPr/>
          </p:nvSpPr>
          <p:spPr>
            <a:xfrm>
              <a:off x="1016111" y="3784398"/>
              <a:ext cx="13981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err="1">
                  <a:solidFill>
                    <a:schemeClr val="tx1"/>
                  </a:solidFill>
                </a:rPr>
                <a:t>Amount</a:t>
              </a:r>
              <a:r>
                <a:rPr lang="de-DE">
                  <a:solidFill>
                    <a:schemeClr val="tx1"/>
                  </a:solidFill>
                </a:rPr>
                <a:t> </a:t>
              </a:r>
              <a:r>
                <a:rPr lang="de-DE" err="1">
                  <a:solidFill>
                    <a:schemeClr val="tx1"/>
                  </a:solidFill>
                </a:rPr>
                <a:t>of</a:t>
              </a:r>
              <a:r>
                <a:rPr lang="de-DE">
                  <a:solidFill>
                    <a:schemeClr val="tx1"/>
                  </a:solidFill>
                </a:rPr>
                <a:t> </a:t>
              </a:r>
              <a:r>
                <a:rPr lang="de-DE" err="1">
                  <a:solidFill>
                    <a:schemeClr val="tx1"/>
                  </a:solidFill>
                </a:rPr>
                <a:t>data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423B5008-A4DA-7F21-843E-4D5B1AE8D837}"/>
                </a:ext>
              </a:extLst>
            </p:cNvPr>
            <p:cNvSpPr/>
            <p:nvPr/>
          </p:nvSpPr>
          <p:spPr>
            <a:xfrm rot="16536064">
              <a:off x="1532396" y="1826932"/>
              <a:ext cx="2547846" cy="4295636"/>
            </a:xfrm>
            <a:prstGeom prst="arc">
              <a:avLst>
                <a:gd name="adj1" fmla="val 16235385"/>
                <a:gd name="adj2" fmla="val 21363148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10D6C59-087D-3714-B51A-367E58EBD322}"/>
                </a:ext>
              </a:extLst>
            </p:cNvPr>
            <p:cNvCxnSpPr/>
            <p:nvPr/>
          </p:nvCxnSpPr>
          <p:spPr>
            <a:xfrm flipV="1">
              <a:off x="646176" y="1633728"/>
              <a:ext cx="2206752" cy="209113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E64A54-BB86-241B-136B-FF8A0EDE9C1E}"/>
                </a:ext>
              </a:extLst>
            </p:cNvPr>
            <p:cNvSpPr txBox="1"/>
            <p:nvPr/>
          </p:nvSpPr>
          <p:spPr>
            <a:xfrm>
              <a:off x="2941195" y="1454879"/>
              <a:ext cx="1367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>
                  <a:solidFill>
                    <a:schemeClr val="tx1"/>
                  </a:solidFill>
                </a:rPr>
                <a:t>Deep </a:t>
              </a:r>
              <a:r>
                <a:rPr lang="de-DE" b="1" err="1">
                  <a:solidFill>
                    <a:schemeClr val="tx1"/>
                  </a:solidFill>
                </a:rPr>
                <a:t>learning</a:t>
              </a:r>
              <a:endParaRPr lang="de-DE" b="1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7D1FE6-A93A-FD55-4665-7704B8575A45}"/>
                </a:ext>
              </a:extLst>
            </p:cNvPr>
            <p:cNvSpPr txBox="1"/>
            <p:nvPr/>
          </p:nvSpPr>
          <p:spPr>
            <a:xfrm>
              <a:off x="2941195" y="2497278"/>
              <a:ext cx="14723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err="1">
                  <a:solidFill>
                    <a:schemeClr val="tx1"/>
                  </a:solidFill>
                </a:rPr>
                <a:t>Older</a:t>
              </a:r>
              <a:r>
                <a:rPr lang="de-DE" b="1">
                  <a:solidFill>
                    <a:schemeClr val="tx1"/>
                  </a:solidFill>
                </a:rPr>
                <a:t> </a:t>
              </a:r>
              <a:r>
                <a:rPr lang="de-DE" b="1" err="1">
                  <a:solidFill>
                    <a:schemeClr val="tx1"/>
                  </a:solidFill>
                </a:rPr>
                <a:t>learning</a:t>
              </a:r>
              <a:r>
                <a:rPr lang="de-DE" b="1">
                  <a:solidFill>
                    <a:schemeClr val="tx1"/>
                  </a:solidFill>
                </a:rPr>
                <a:t> </a:t>
              </a:r>
              <a:r>
                <a:rPr lang="de-DE" b="1" err="1">
                  <a:solidFill>
                    <a:schemeClr val="tx1"/>
                  </a:solidFill>
                </a:rPr>
                <a:t>algorithms</a:t>
              </a:r>
              <a:endParaRPr lang="de-DE" b="1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33E8D2-5C29-52D8-5A2C-84557FD422BB}"/>
              </a:ext>
            </a:extLst>
          </p:cNvPr>
          <p:cNvSpPr txBox="1"/>
          <p:nvPr/>
        </p:nvSpPr>
        <p:spPr>
          <a:xfrm>
            <a:off x="4799557" y="1845406"/>
            <a:ext cx="41809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Improved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efficiency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Cost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reduction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>
                <a:solidFill>
                  <a:schemeClr val="tx1"/>
                </a:solidFill>
              </a:rPr>
              <a:t>Enhanced </a:t>
            </a:r>
            <a:r>
              <a:rPr lang="de-DE" sz="1600" b="1" err="1">
                <a:solidFill>
                  <a:schemeClr val="tx1"/>
                </a:solidFill>
              </a:rPr>
              <a:t>decision-making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err="1">
                <a:solidFill>
                  <a:schemeClr val="tx1"/>
                </a:solidFill>
              </a:rPr>
              <a:t>Personalized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customer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experiences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>
                <a:solidFill>
                  <a:schemeClr val="tx1"/>
                </a:solidFill>
              </a:rPr>
              <a:t>Analyze large </a:t>
            </a:r>
            <a:r>
              <a:rPr lang="de-DE" sz="1600" b="1" err="1">
                <a:solidFill>
                  <a:schemeClr val="tx1"/>
                </a:solidFill>
              </a:rPr>
              <a:t>volumes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of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data</a:t>
            </a:r>
            <a:r>
              <a:rPr lang="de-DE" sz="1600" b="1">
                <a:solidFill>
                  <a:schemeClr val="tx1"/>
                </a:solidFill>
              </a:rPr>
              <a:t> </a:t>
            </a:r>
            <a:r>
              <a:rPr lang="de-DE" sz="1600" b="1" err="1">
                <a:solidFill>
                  <a:schemeClr val="tx1"/>
                </a:solidFill>
              </a:rPr>
              <a:t>quickly</a:t>
            </a:r>
            <a:endParaRPr lang="de-DE" sz="1600" b="1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73523B-9AA9-1EC6-8B97-B5D7835B194D}"/>
              </a:ext>
            </a:extLst>
          </p:cNvPr>
          <p:cNvSpPr txBox="1"/>
          <p:nvPr/>
        </p:nvSpPr>
        <p:spPr>
          <a:xfrm>
            <a:off x="6909288" y="646853"/>
            <a:ext cx="354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AI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F4E876D0-CF78-166D-853F-565D423F2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086906"/>
              </p:ext>
            </p:extLst>
          </p:nvPr>
        </p:nvGraphicFramePr>
        <p:xfrm>
          <a:off x="6450840" y="102393"/>
          <a:ext cx="2785595" cy="1857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3E8B573-50DE-BDBE-8C52-80E9AA78DB15}"/>
              </a:ext>
            </a:extLst>
          </p:cNvPr>
          <p:cNvSpPr txBox="1"/>
          <p:nvPr/>
        </p:nvSpPr>
        <p:spPr>
          <a:xfrm>
            <a:off x="3320888" y="4572047"/>
            <a:ext cx="13885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Mueller &amp; </a:t>
            </a:r>
            <a:r>
              <a:rPr lang="en-US" sz="800" err="1"/>
              <a:t>Massaron</a:t>
            </a:r>
            <a:r>
              <a:rPr lang="en-US" sz="800"/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6022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724D1BBE-EC8E-4DDC-6C50-D308A26F20E4}"/>
              </a:ext>
            </a:extLst>
          </p:cNvPr>
          <p:cNvSpPr/>
          <p:nvPr/>
        </p:nvSpPr>
        <p:spPr>
          <a:xfrm>
            <a:off x="6981" y="21616"/>
            <a:ext cx="9144000" cy="51492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D2E9E4-1BC8-F801-2285-B68CFFCC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8</a:t>
            </a:fld>
            <a:endParaRPr lang="en-GB"/>
          </a:p>
        </p:txBody>
      </p:sp>
      <p:pic>
        <p:nvPicPr>
          <p:cNvPr id="56" name="Google Shape;409;p25">
            <a:extLst>
              <a:ext uri="{FF2B5EF4-FFF2-40B4-BE49-F238E27FC236}">
                <a16:creationId xmlns:a16="http://schemas.microsoft.com/office/drawing/2014/main" id="{4D941069-59D4-C5AA-3E31-D979C4244FE0}"/>
              </a:ext>
            </a:extLst>
          </p:cNvPr>
          <p:cNvPicPr preferRelativeResize="0"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319" t="1746" r="634" b="39213"/>
          <a:stretch/>
        </p:blipFill>
        <p:spPr>
          <a:xfrm>
            <a:off x="2165" y="-18252"/>
            <a:ext cx="9178786" cy="51754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2121449" y="40349"/>
            <a:ext cx="345838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Montserrat" panose="00000500000000000000" pitchFamily="2" charset="0"/>
              </a:rPr>
              <a:t>What is trending?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799B3-9804-4D04-4C33-04F9D6CAA643}"/>
              </a:ext>
            </a:extLst>
          </p:cNvPr>
          <p:cNvSpPr txBox="1"/>
          <p:nvPr/>
        </p:nvSpPr>
        <p:spPr>
          <a:xfrm>
            <a:off x="1038808" y="897474"/>
            <a:ext cx="1587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Transparency &amp; </a:t>
            </a:r>
          </a:p>
          <a:p>
            <a:pPr algn="ctr"/>
            <a:r>
              <a:rPr lang="de-DE" b="1" dirty="0">
                <a:solidFill>
                  <a:schemeClr val="bg1"/>
                </a:solidFill>
              </a:rPr>
              <a:t>Privacy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22182-7F53-FE15-3274-26ADACAAB915}"/>
              </a:ext>
            </a:extLst>
          </p:cNvPr>
          <p:cNvSpPr txBox="1"/>
          <p:nvPr/>
        </p:nvSpPr>
        <p:spPr>
          <a:xfrm>
            <a:off x="5192637" y="885453"/>
            <a:ext cx="941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>
                <a:solidFill>
                  <a:schemeClr val="bg1"/>
                </a:solidFill>
              </a:rPr>
              <a:t>Critical </a:t>
            </a:r>
          </a:p>
          <a:p>
            <a:pPr algn="ctr"/>
            <a:r>
              <a:rPr lang="de-DE" b="1" err="1">
                <a:solidFill>
                  <a:schemeClr val="bg1"/>
                </a:solidFill>
              </a:rPr>
              <a:t>Enablers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EFDD1-A8EE-D96D-1959-F46438B616CF}"/>
              </a:ext>
            </a:extLst>
          </p:cNvPr>
          <p:cNvSpPr txBox="1"/>
          <p:nvPr/>
        </p:nvSpPr>
        <p:spPr>
          <a:xfrm>
            <a:off x="1437516" y="4244043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>
                <a:solidFill>
                  <a:schemeClr val="bg1"/>
                </a:solidFill>
              </a:rPr>
              <a:t>Smart </a:t>
            </a:r>
          </a:p>
          <a:p>
            <a:pPr algn="ctr"/>
            <a:r>
              <a:rPr lang="de-DE" b="1">
                <a:solidFill>
                  <a:schemeClr val="bg1"/>
                </a:solidFill>
              </a:rPr>
              <a:t>World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F8F5E2-E884-54FA-BA1F-0D7655D7B59D}"/>
              </a:ext>
            </a:extLst>
          </p:cNvPr>
          <p:cNvSpPr txBox="1"/>
          <p:nvPr/>
        </p:nvSpPr>
        <p:spPr>
          <a:xfrm>
            <a:off x="5146761" y="4222576"/>
            <a:ext cx="1218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err="1">
                <a:solidFill>
                  <a:schemeClr val="bg1"/>
                </a:solidFill>
              </a:rPr>
              <a:t>Productivity</a:t>
            </a:r>
            <a:endParaRPr lang="de-DE" b="1">
              <a:solidFill>
                <a:schemeClr val="bg1"/>
              </a:solidFill>
            </a:endParaRPr>
          </a:p>
          <a:p>
            <a:pPr algn="ctr"/>
            <a:r>
              <a:rPr lang="de-DE" b="1">
                <a:solidFill>
                  <a:schemeClr val="bg1"/>
                </a:solidFill>
              </a:rPr>
              <a:t>Revolution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2594607-9ADA-F5F6-9968-40920F7DA747}"/>
              </a:ext>
            </a:extLst>
          </p:cNvPr>
          <p:cNvSpPr/>
          <p:nvPr/>
        </p:nvSpPr>
        <p:spPr>
          <a:xfrm>
            <a:off x="1809573" y="851879"/>
            <a:ext cx="3915384" cy="3915384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43783A8-A6E2-B852-2039-745DC8CD5160}"/>
              </a:ext>
            </a:extLst>
          </p:cNvPr>
          <p:cNvSpPr/>
          <p:nvPr/>
        </p:nvSpPr>
        <p:spPr>
          <a:xfrm>
            <a:off x="2159545" y="1221665"/>
            <a:ext cx="3212361" cy="3212361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1BBE96-E68D-5AE5-9CAB-1CE68DEE00AE}"/>
              </a:ext>
            </a:extLst>
          </p:cNvPr>
          <p:cNvSpPr/>
          <p:nvPr/>
        </p:nvSpPr>
        <p:spPr>
          <a:xfrm>
            <a:off x="2578183" y="1597716"/>
            <a:ext cx="2458519" cy="2458519"/>
          </a:xfrm>
          <a:prstGeom prst="ellipse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D2A37-FA9F-97FF-63EA-27509FCD5074}"/>
              </a:ext>
            </a:extLst>
          </p:cNvPr>
          <p:cNvSpPr txBox="1"/>
          <p:nvPr/>
        </p:nvSpPr>
        <p:spPr>
          <a:xfrm>
            <a:off x="3011583" y="984060"/>
            <a:ext cx="14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>
                <a:solidFill>
                  <a:schemeClr val="bg2">
                    <a:lumMod val="50000"/>
                  </a:schemeClr>
                </a:solidFill>
              </a:rPr>
              <a:t>WATCH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DE6578-2510-A2A3-8591-960B4A7A37A8}"/>
              </a:ext>
            </a:extLst>
          </p:cNvPr>
          <p:cNvSpPr txBox="1"/>
          <p:nvPr/>
        </p:nvSpPr>
        <p:spPr>
          <a:xfrm>
            <a:off x="2953498" y="1418163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chemeClr val="bg2"/>
                </a:solidFill>
              </a:rPr>
              <a:t>PREPARE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EB8612C-E632-CDF9-BED4-4E3A70DE5258}"/>
              </a:ext>
            </a:extLst>
          </p:cNvPr>
          <p:cNvSpPr/>
          <p:nvPr/>
        </p:nvSpPr>
        <p:spPr>
          <a:xfrm>
            <a:off x="4476143" y="385730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466E0A-8109-08F8-A251-388D69FBF16F}"/>
              </a:ext>
            </a:extLst>
          </p:cNvPr>
          <p:cNvSpPr txBox="1"/>
          <p:nvPr/>
        </p:nvSpPr>
        <p:spPr>
          <a:xfrm>
            <a:off x="4190464" y="4088140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Generative AI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3EC107E-2D40-B810-9461-6EB7889EE8B7}"/>
              </a:ext>
            </a:extLst>
          </p:cNvPr>
          <p:cNvSpPr/>
          <p:nvPr/>
        </p:nvSpPr>
        <p:spPr>
          <a:xfrm>
            <a:off x="5207601" y="2291898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A4CE95-84A7-B678-3317-35FACD48CA09}"/>
              </a:ext>
            </a:extLst>
          </p:cNvPr>
          <p:cNvSpPr txBox="1"/>
          <p:nvPr/>
        </p:nvSpPr>
        <p:spPr>
          <a:xfrm>
            <a:off x="4687508" y="191321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Neuromorphic</a:t>
            </a:r>
            <a:r>
              <a:rPr lang="de-DE" sz="900"/>
              <a:t> </a:t>
            </a:r>
          </a:p>
          <a:p>
            <a:pPr algn="ctr"/>
            <a:r>
              <a:rPr lang="de-DE" sz="900" err="1"/>
              <a:t>computing</a:t>
            </a:r>
            <a:endParaRPr lang="de-DE" sz="9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AEF0052-DCD1-B667-79F4-83ED382D681F}"/>
              </a:ext>
            </a:extLst>
          </p:cNvPr>
          <p:cNvSpPr/>
          <p:nvPr/>
        </p:nvSpPr>
        <p:spPr>
          <a:xfrm>
            <a:off x="2234742" y="30900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5AF12B-30B1-2F60-A2C6-285C52440B8D}"/>
              </a:ext>
            </a:extLst>
          </p:cNvPr>
          <p:cNvSpPr txBox="1"/>
          <p:nvPr/>
        </p:nvSpPr>
        <p:spPr>
          <a:xfrm>
            <a:off x="2020543" y="2840517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Smart Space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8485F08-442A-EE77-7A50-0EB7185CC8C8}"/>
              </a:ext>
            </a:extLst>
          </p:cNvPr>
          <p:cNvSpPr txBox="1"/>
          <p:nvPr/>
        </p:nvSpPr>
        <p:spPr>
          <a:xfrm>
            <a:off x="2094822" y="3732814"/>
            <a:ext cx="1127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Spatial</a:t>
            </a:r>
            <a:r>
              <a:rPr lang="de-DE" sz="900"/>
              <a:t> Computing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E88B14C-2C10-FD44-A4A7-4FE21A02027F}"/>
              </a:ext>
            </a:extLst>
          </p:cNvPr>
          <p:cNvSpPr/>
          <p:nvPr/>
        </p:nvSpPr>
        <p:spPr>
          <a:xfrm>
            <a:off x="2421594" y="3965735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22DB233-BCC5-3AE1-BD9B-860F799F593F}"/>
              </a:ext>
            </a:extLst>
          </p:cNvPr>
          <p:cNvSpPr/>
          <p:nvPr/>
        </p:nvSpPr>
        <p:spPr>
          <a:xfrm>
            <a:off x="5397960" y="294479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A02948-3488-43D3-E11A-C5681529F4E1}"/>
              </a:ext>
            </a:extLst>
          </p:cNvPr>
          <p:cNvSpPr txBox="1"/>
          <p:nvPr/>
        </p:nvSpPr>
        <p:spPr>
          <a:xfrm>
            <a:off x="4743418" y="317975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Self-</a:t>
            </a:r>
            <a:r>
              <a:rPr lang="de-DE" sz="900" err="1"/>
              <a:t>Supervised</a:t>
            </a:r>
            <a:r>
              <a:rPr lang="de-DE" sz="900"/>
              <a:t> </a:t>
            </a:r>
          </a:p>
          <a:p>
            <a:pPr algn="ctr"/>
            <a:r>
              <a:rPr lang="de-DE" sz="900"/>
              <a:t>Learning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62314E2-6E5C-633A-6DCB-171F40C1B9C3}"/>
              </a:ext>
            </a:extLst>
          </p:cNvPr>
          <p:cNvSpPr txBox="1"/>
          <p:nvPr/>
        </p:nvSpPr>
        <p:spPr>
          <a:xfrm>
            <a:off x="4547390" y="262017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Model </a:t>
            </a:r>
          </a:p>
          <a:p>
            <a:pPr algn="ctr"/>
            <a:r>
              <a:rPr lang="de-DE" sz="900" err="1"/>
              <a:t>Compression</a:t>
            </a:r>
            <a:endParaRPr lang="de-DE" sz="9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AC5E8BB-73D1-66E6-6389-FFCF6FD15D10}"/>
              </a:ext>
            </a:extLst>
          </p:cNvPr>
          <p:cNvSpPr/>
          <p:nvPr/>
        </p:nvSpPr>
        <p:spPr>
          <a:xfrm>
            <a:off x="4950421" y="296753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94FEE0A-C6D6-C5E3-8948-F34CAF3E73F4}"/>
              </a:ext>
            </a:extLst>
          </p:cNvPr>
          <p:cNvSpPr/>
          <p:nvPr/>
        </p:nvSpPr>
        <p:spPr>
          <a:xfrm>
            <a:off x="4348150" y="3332074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2AA0236-2D06-9939-6F3E-CD21A272221B}"/>
              </a:ext>
            </a:extLst>
          </p:cNvPr>
          <p:cNvSpPr txBox="1"/>
          <p:nvPr/>
        </p:nvSpPr>
        <p:spPr>
          <a:xfrm>
            <a:off x="4275982" y="3533549"/>
            <a:ext cx="934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Synthetic</a:t>
            </a:r>
            <a:r>
              <a:rPr lang="de-DE" sz="900"/>
              <a:t> Data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55C0FC5-D538-5A50-4DD7-8DC758619A65}"/>
              </a:ext>
            </a:extLst>
          </p:cNvPr>
          <p:cNvSpPr/>
          <p:nvPr/>
        </p:nvSpPr>
        <p:spPr>
          <a:xfrm>
            <a:off x="2716935" y="139100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48025D8-00CE-A4A3-BEEA-34D51685E12F}"/>
              </a:ext>
            </a:extLst>
          </p:cNvPr>
          <p:cNvSpPr/>
          <p:nvPr/>
        </p:nvSpPr>
        <p:spPr>
          <a:xfrm>
            <a:off x="2156471" y="230542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FB5B16-AEA0-FBB9-6655-1384B89A0B3C}"/>
              </a:ext>
            </a:extLst>
          </p:cNvPr>
          <p:cNvSpPr txBox="1"/>
          <p:nvPr/>
        </p:nvSpPr>
        <p:spPr>
          <a:xfrm>
            <a:off x="1865924" y="2067511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Human-</a:t>
            </a:r>
            <a:r>
              <a:rPr lang="de-DE" sz="900" err="1"/>
              <a:t>Centered</a:t>
            </a:r>
            <a:r>
              <a:rPr lang="de-DE" sz="900"/>
              <a:t> AI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B54660C-0A8E-4A58-D44D-55AE05D7E89D}"/>
              </a:ext>
            </a:extLst>
          </p:cNvPr>
          <p:cNvSpPr txBox="1"/>
          <p:nvPr/>
        </p:nvSpPr>
        <p:spPr>
          <a:xfrm>
            <a:off x="2018708" y="1598770"/>
            <a:ext cx="9605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Responsible</a:t>
            </a:r>
            <a:r>
              <a:rPr lang="de-DE" sz="900"/>
              <a:t> AI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EB4B2BB8-D856-0DAB-6828-DE21BBED5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5930" y="-31946"/>
            <a:ext cx="1662936" cy="5175446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72F10CC9-A840-18CC-0230-D5ECBBB54EDE}"/>
              </a:ext>
            </a:extLst>
          </p:cNvPr>
          <p:cNvSpPr/>
          <p:nvPr/>
        </p:nvSpPr>
        <p:spPr>
          <a:xfrm>
            <a:off x="3042573" y="2032260"/>
            <a:ext cx="1487424" cy="1487424"/>
          </a:xfrm>
          <a:prstGeom prst="ellipse">
            <a:avLst/>
          </a:prstGeom>
          <a:solidFill>
            <a:srgbClr val="F392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392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2C3D6A-1ED1-6AA9-CD6D-861D5EA53666}"/>
              </a:ext>
            </a:extLst>
          </p:cNvPr>
          <p:cNvSpPr/>
          <p:nvPr/>
        </p:nvSpPr>
        <p:spPr>
          <a:xfrm>
            <a:off x="3838082" y="2997597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F4313-EB58-F4A3-4C66-F3428ECA46E2}"/>
              </a:ext>
            </a:extLst>
          </p:cNvPr>
          <p:cNvSpPr txBox="1"/>
          <p:nvPr/>
        </p:nvSpPr>
        <p:spPr>
          <a:xfrm>
            <a:off x="3346280" y="185339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chemeClr val="bg1"/>
                </a:solidFill>
              </a:rPr>
              <a:t>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102160-994A-6E50-1D85-16D1CD505B22}"/>
              </a:ext>
            </a:extLst>
          </p:cNvPr>
          <p:cNvSpPr txBox="1"/>
          <p:nvPr/>
        </p:nvSpPr>
        <p:spPr>
          <a:xfrm>
            <a:off x="3963566" y="2846362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AI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42BA193-E0E8-58AF-D6F9-9AF30333B2AC}"/>
              </a:ext>
            </a:extLst>
          </p:cNvPr>
          <p:cNvSpPr txBox="1"/>
          <p:nvPr/>
        </p:nvSpPr>
        <p:spPr>
          <a:xfrm>
            <a:off x="2816487" y="4850392"/>
            <a:ext cx="187743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Range until mainstream adoption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B0F6D5C-78D8-26ED-FF40-0034A544FE49}"/>
              </a:ext>
            </a:extLst>
          </p:cNvPr>
          <p:cNvCxnSpPr>
            <a:cxnSpLocks/>
            <a:stCxn id="32" idx="6"/>
            <a:endCxn id="32" idx="2"/>
          </p:cNvCxnSpPr>
          <p:nvPr/>
        </p:nvCxnSpPr>
        <p:spPr>
          <a:xfrm flipH="1">
            <a:off x="1809573" y="2809571"/>
            <a:ext cx="391538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28A56CE-4FF6-FC67-D4A7-35A354959780}"/>
              </a:ext>
            </a:extLst>
          </p:cNvPr>
          <p:cNvCxnSpPr>
            <a:stCxn id="32" idx="4"/>
          </p:cNvCxnSpPr>
          <p:nvPr/>
        </p:nvCxnSpPr>
        <p:spPr>
          <a:xfrm flipV="1">
            <a:off x="3767265" y="851879"/>
            <a:ext cx="0" cy="39153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311B525E-4E14-4F8E-7C64-AEAA406F362D}"/>
              </a:ext>
            </a:extLst>
          </p:cNvPr>
          <p:cNvSpPr/>
          <p:nvPr/>
        </p:nvSpPr>
        <p:spPr>
          <a:xfrm>
            <a:off x="3761339" y="2730947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66875D-7839-B617-44E3-2CD1528F290F}"/>
              </a:ext>
            </a:extLst>
          </p:cNvPr>
          <p:cNvSpPr txBox="1"/>
          <p:nvPr/>
        </p:nvSpPr>
        <p:spPr>
          <a:xfrm>
            <a:off x="2967272" y="2549620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Computer Vision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E0FA78-4977-358D-1A78-247DA06F6F46}"/>
              </a:ext>
            </a:extLst>
          </p:cNvPr>
          <p:cNvSpPr txBox="1"/>
          <p:nvPr/>
        </p:nvSpPr>
        <p:spPr>
          <a:xfrm>
            <a:off x="3333124" y="4463145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6 to 8 Years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D914910-4A4B-AA82-0204-A0E004354FAC}"/>
              </a:ext>
            </a:extLst>
          </p:cNvPr>
          <p:cNvSpPr txBox="1"/>
          <p:nvPr/>
        </p:nvSpPr>
        <p:spPr>
          <a:xfrm>
            <a:off x="3333124" y="4090411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3 to 6 Years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EE92815-3357-41B1-B65E-E61252C92211}"/>
              </a:ext>
            </a:extLst>
          </p:cNvPr>
          <p:cNvSpPr txBox="1"/>
          <p:nvPr/>
        </p:nvSpPr>
        <p:spPr>
          <a:xfrm>
            <a:off x="3339442" y="3645504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1 to 3 Years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A7F0B83-05BF-B8FE-1712-37B7A70FA7A7}"/>
              </a:ext>
            </a:extLst>
          </p:cNvPr>
          <p:cNvSpPr txBox="1"/>
          <p:nvPr/>
        </p:nvSpPr>
        <p:spPr>
          <a:xfrm>
            <a:off x="3249010" y="3249673"/>
            <a:ext cx="106435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Now to 3 Years</a:t>
            </a:r>
          </a:p>
        </p:txBody>
      </p:sp>
    </p:spTree>
    <p:extLst>
      <p:ext uri="{BB962C8B-B14F-4D97-AF65-F5344CB8AC3E}">
        <p14:creationId xmlns:p14="http://schemas.microsoft.com/office/powerpoint/2010/main" val="112546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A49D8-DD24-BB8F-7FCD-B2D0FD29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9</a:t>
            </a:fld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083A335F-0CB5-003C-BD86-1032518C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dirty="0"/>
              <a:t>Future </a:t>
            </a:r>
            <a:r>
              <a:rPr lang="de-DE" sz="2200" b="1" dirty="0" err="1"/>
              <a:t>of</a:t>
            </a:r>
            <a:r>
              <a:rPr lang="de-DE" sz="2200" b="1" dirty="0"/>
              <a:t> AI in Biking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D6BE2-AA89-6348-0044-8D7C93CA4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56" y="835404"/>
            <a:ext cx="2370461" cy="1901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93729A-EAFB-4BCE-CFAC-FAE258AF6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769" y="835404"/>
            <a:ext cx="2370461" cy="19019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2961E7-A7F3-49D4-7419-7562848CF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182" y="849107"/>
            <a:ext cx="2397866" cy="1888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EAE20D-A9D7-F93D-59C3-6D03D50D015D}"/>
              </a:ext>
            </a:extLst>
          </p:cNvPr>
          <p:cNvSpPr txBox="1"/>
          <p:nvPr/>
        </p:nvSpPr>
        <p:spPr>
          <a:xfrm>
            <a:off x="7045561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Environmental Impact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3971EB-C3C9-18BE-BFEF-810065B0F58F}"/>
              </a:ext>
            </a:extLst>
          </p:cNvPr>
          <p:cNvSpPr txBox="1"/>
          <p:nvPr/>
        </p:nvSpPr>
        <p:spPr>
          <a:xfrm>
            <a:off x="2049710" y="2848475"/>
            <a:ext cx="172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Smart Bikes and IoT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17306A-143D-7636-9466-EA71C3882F07}"/>
              </a:ext>
            </a:extLst>
          </p:cNvPr>
          <p:cNvSpPr txBox="1"/>
          <p:nvPr/>
        </p:nvSpPr>
        <p:spPr>
          <a:xfrm>
            <a:off x="3735779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AI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for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Safety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and Security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7BB4B3-8287-4E8C-CB69-61FC2C627861}"/>
              </a:ext>
            </a:extLst>
          </p:cNvPr>
          <p:cNvSpPr txBox="1"/>
          <p:nvPr/>
        </p:nvSpPr>
        <p:spPr>
          <a:xfrm>
            <a:off x="5359493" y="279965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AI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for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Performance and Training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22EBB-ACC5-85D1-9C87-D39DA65E29E2}"/>
              </a:ext>
            </a:extLst>
          </p:cNvPr>
          <p:cNvSpPr txBox="1"/>
          <p:nvPr/>
        </p:nvSpPr>
        <p:spPr>
          <a:xfrm>
            <a:off x="419183" y="285352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AI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for</a:t>
            </a:r>
            <a:r>
              <a:rPr lang="de-DE" sz="1200" b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Route </a:t>
            </a:r>
            <a:r>
              <a:rPr lang="de-DE" sz="1200" b="1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Optimization</a:t>
            </a:r>
            <a:endParaRPr lang="de-DE" sz="1200" b="1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E38E9-5B36-D6F6-6F90-043482F6F05D}"/>
              </a:ext>
            </a:extLst>
          </p:cNvPr>
          <p:cNvSpPr txBox="1"/>
          <p:nvPr/>
        </p:nvSpPr>
        <p:spPr>
          <a:xfrm>
            <a:off x="7045561" y="3305041"/>
            <a:ext cx="1727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AI-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powered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bikes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help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reduce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carbon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emissions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and promote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sustainable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transportation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BFC839-6FC9-6420-4BDB-32415343866D}"/>
              </a:ext>
            </a:extLst>
          </p:cNvPr>
          <p:cNvSpPr txBox="1"/>
          <p:nvPr/>
        </p:nvSpPr>
        <p:spPr>
          <a:xfrm>
            <a:off x="2000980" y="3309502"/>
            <a:ext cx="1727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The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IoT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technology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with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bikes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help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track and monitor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performance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well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provide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real-time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for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route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optimization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safety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10DC4A-F8E1-EDAE-FD05-EAD13BCF78B0}"/>
              </a:ext>
            </a:extLst>
          </p:cNvPr>
          <p:cNvSpPr txBox="1"/>
          <p:nvPr/>
        </p:nvSpPr>
        <p:spPr>
          <a:xfrm>
            <a:off x="3687051" y="3309502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AI-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powered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safety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features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help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prevent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accidents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theft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,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well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provide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emergency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services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with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real-time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location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FF0B56-55B4-2E42-0F2E-929502024FFA}"/>
              </a:ext>
            </a:extLst>
          </p:cNvPr>
          <p:cNvSpPr txBox="1"/>
          <p:nvPr/>
        </p:nvSpPr>
        <p:spPr>
          <a:xfrm>
            <a:off x="5359493" y="3315561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AI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analyze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performance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to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provide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personalized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training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plans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improve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overall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 biking </a:t>
            </a:r>
            <a:r>
              <a:rPr lang="de-DE" sz="12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abilities</a:t>
            </a:r>
            <a:r>
              <a:rPr lang="de-DE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F22664-E4CF-EF0B-8A1C-B364957184B4}"/>
              </a:ext>
            </a:extLst>
          </p:cNvPr>
          <p:cNvSpPr txBox="1"/>
          <p:nvPr/>
        </p:nvSpPr>
        <p:spPr>
          <a:xfrm>
            <a:off x="370455" y="3303810"/>
            <a:ext cx="172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AI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can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analyze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traffic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patterns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suggest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optimal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routes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for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bikers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,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well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as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provide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real-time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updates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on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road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conditions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sz="1200" err="1">
                <a:solidFill>
                  <a:schemeClr val="tx1"/>
                </a:solidFill>
                <a:latin typeface="Montserrat Medium" panose="00000600000000000000" pitchFamily="2" charset="0"/>
              </a:rPr>
              <a:t>hazards</a:t>
            </a:r>
            <a:r>
              <a:rPr lang="de-DE" sz="1200">
                <a:solidFill>
                  <a:schemeClr val="tx1"/>
                </a:solidFill>
                <a:latin typeface="Montserrat Medium" panose="00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850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1044</Words>
  <Application>Microsoft Office PowerPoint</Application>
  <PresentationFormat>On-screen Show (16:9)</PresentationFormat>
  <Paragraphs>262</Paragraphs>
  <Slides>19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Segoe UI</vt:lpstr>
      <vt:lpstr>Arial</vt:lpstr>
      <vt:lpstr>Calibri</vt:lpstr>
      <vt:lpstr>Montserrat Medium</vt:lpstr>
      <vt:lpstr>Montserrat</vt:lpstr>
      <vt:lpstr>Wingdings</vt:lpstr>
      <vt:lpstr>Office</vt:lpstr>
      <vt:lpstr>PowerPoint Presentation</vt:lpstr>
      <vt:lpstr>About today </vt:lpstr>
      <vt:lpstr>PowerPoint Presentation</vt:lpstr>
      <vt:lpstr>PowerPoint Presentation</vt:lpstr>
      <vt:lpstr>PowerPoint Presentation</vt:lpstr>
      <vt:lpstr>Where does Machine Learning have Impact?</vt:lpstr>
      <vt:lpstr>Why Deep Learning?</vt:lpstr>
      <vt:lpstr>PowerPoint Presentation</vt:lpstr>
      <vt:lpstr>Future of AI in Biking</vt:lpstr>
      <vt:lpstr>PowerPoint Presentation</vt:lpstr>
      <vt:lpstr>PowerPoint Presentation</vt:lpstr>
      <vt:lpstr>PowerPoint Presentation</vt:lpstr>
      <vt:lpstr>PowerPoint Presentation</vt:lpstr>
      <vt:lpstr>To select the best AI tools, businesses should:</vt:lpstr>
      <vt:lpstr>Where to go from here? www.crowd-in-motion.eu</vt:lpstr>
      <vt:lpstr>You want to catch up?</vt:lpstr>
      <vt:lpstr>Meet the experts:</vt:lpstr>
      <vt:lpstr>PowerPoint Presentation</vt:lpstr>
      <vt:lpstr>Tips for integrating AI into your business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Michael Thelen</cp:lastModifiedBy>
  <cp:revision>1</cp:revision>
  <dcterms:modified xsi:type="dcterms:W3CDTF">2024-04-05T08:18:54Z</dcterms:modified>
</cp:coreProperties>
</file>